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61" r:id="rId3"/>
    <p:sldId id="270" r:id="rId4"/>
    <p:sldId id="272" r:id="rId5"/>
    <p:sldId id="263" r:id="rId6"/>
    <p:sldId id="266" r:id="rId7"/>
    <p:sldId id="267" r:id="rId8"/>
    <p:sldId id="268" r:id="rId9"/>
    <p:sldId id="269" r:id="rId10"/>
    <p:sldId id="274" r:id="rId11"/>
    <p:sldId id="265" r:id="rId12"/>
    <p:sldId id="273" r:id="rId13"/>
    <p:sldId id="264" r:id="rId14"/>
    <p:sldId id="271"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p:restoredTop sz="80968" autoAdjust="0"/>
  </p:normalViewPr>
  <p:slideViewPr>
    <p:cSldViewPr snapToGrid="0" snapToObjects="1">
      <p:cViewPr varScale="1">
        <p:scale>
          <a:sx n="101" d="100"/>
          <a:sy n="101" d="100"/>
        </p:scale>
        <p:origin x="24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C9A58-8344-DD4D-B11F-AB610CE123C9}" type="datetimeFigureOut">
              <a:rPr lang="en-US" smtClean="0"/>
              <a:pPr/>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60C41-42E2-D944-BAE3-342EAA79C32F}" type="slidenum">
              <a:rPr lang="en-US" smtClean="0"/>
              <a:pPr/>
              <a:t>‹#›</a:t>
            </a:fld>
            <a:endParaRPr lang="en-US"/>
          </a:p>
        </p:txBody>
      </p:sp>
    </p:spTree>
    <p:extLst>
      <p:ext uri="{BB962C8B-B14F-4D97-AF65-F5344CB8AC3E}">
        <p14:creationId xmlns:p14="http://schemas.microsoft.com/office/powerpoint/2010/main" val="1338976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bc.co.uk/rd/about/vis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0000" lnSpcReduction="20000"/>
          </a:bodyPr>
          <a:lstStyle/>
          <a:p>
            <a:r>
              <a:rPr lang="en-GB" smtClean="0"/>
              <a:t>- Players could ask their own question about their data</a:t>
            </a:r>
          </a:p>
          <a:p>
            <a:r>
              <a:rPr lang="en-GB" smtClean="0"/>
              <a:t>- Professional teams can use algorithms to understand and counter their opponents’ strategy</a:t>
            </a:r>
          </a:p>
          <a:p>
            <a:r>
              <a:rPr lang="en-GB" smtClean="0"/>
              <a:t>- Broadcasters can generate exciting content for their viewers</a:t>
            </a:r>
          </a:p>
          <a:p>
            <a:r>
              <a:rPr lang="en-GB" smtClean="0"/>
              <a:t>- Algorithms (Machine Learning and AI) could detect entertaining or extraordinary moments within millions of hours of gameplay that is otherwise never watched</a:t>
            </a:r>
          </a:p>
          <a:p>
            <a:r>
              <a:rPr lang="en-GB" smtClean="0"/>
              <a:t>…</a:t>
            </a:r>
          </a:p>
          <a:p>
            <a:endParaRPr lang="en-GB" smtClean="0"/>
          </a:p>
          <a:p>
            <a:pPr marL="401822" indent="-401822">
              <a:buFont typeface="Arial" charset="0"/>
              <a:buChar char="•"/>
            </a:pPr>
            <a:r>
              <a:rPr lang="en-US" sz="1200" smtClean="0"/>
              <a:t>Harnessing </a:t>
            </a:r>
            <a:r>
              <a:rPr lang="en-US" sz="1200" smtClean="0">
                <a:solidFill>
                  <a:schemeClr val="accent2"/>
                </a:solidFill>
              </a:rPr>
              <a:t>engagement in games</a:t>
            </a:r>
            <a:r>
              <a:rPr lang="en-US" sz="1200" smtClean="0"/>
              <a:t> to introduce audiences to analytics</a:t>
            </a:r>
          </a:p>
          <a:p>
            <a:pPr marL="401822" indent="-401822">
              <a:buFont typeface="Arial" charset="0"/>
              <a:buChar char="•"/>
            </a:pPr>
            <a:r>
              <a:rPr lang="en-US" sz="1200" smtClean="0"/>
              <a:t>Collaboration with National STEM Centre to take tools into schools</a:t>
            </a:r>
          </a:p>
          <a:p>
            <a:pPr marL="401822" indent="-401822">
              <a:buFont typeface="Arial" charset="0"/>
              <a:buChar char="•"/>
            </a:pPr>
            <a:r>
              <a:rPr lang="en-US" sz="1200" smtClean="0"/>
              <a:t>Teaching </a:t>
            </a:r>
            <a:r>
              <a:rPr lang="en-US" sz="1200" smtClean="0">
                <a:solidFill>
                  <a:schemeClr val="accent2"/>
                </a:solidFill>
              </a:rPr>
              <a:t>data analytics </a:t>
            </a:r>
            <a:r>
              <a:rPr lang="en-US" sz="1200" smtClean="0"/>
              <a:t>in completely new ways. </a:t>
            </a:r>
          </a:p>
          <a:p>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a:t>
            </a:r>
            <a:endParaRPr lang="de-DE" sz="1200" kern="1200" smtClean="0">
              <a:solidFill>
                <a:schemeClr val="tx1"/>
              </a:solidFill>
              <a:latin typeface="+mn-lt"/>
              <a:ea typeface="+mn-ea"/>
              <a:cs typeface="+mn-cs"/>
            </a:endParaRPr>
          </a:p>
          <a:p>
            <a:pPr>
              <a:buFontTx/>
              <a:buChar char="-"/>
            </a:pPr>
            <a:r>
              <a:rPr lang="en-GB" smtClean="0"/>
              <a:t>Data literacy has been identified as a skill vital to the economic health of the UK and developing analytical talent has been recently flagged as national core aim for higher education. Data processing and analytics require an understanding of the “hard skills” of maths and science that can often put students off, reducing the talent pipeline significantly. However, a much broader demographic of students are already undertaking data analytics and engaging with these skills without realising it – through esports.</a:t>
            </a:r>
          </a:p>
          <a:p>
            <a:pPr>
              <a:buFontTx/>
              <a:buChar char="-"/>
            </a:pPr>
            <a:r>
              <a:rPr lang="en-GB" sz="1200" kern="1200" smtClean="0">
                <a:solidFill>
                  <a:schemeClr val="tx1"/>
                </a:solidFill>
                <a:latin typeface="+mn-lt"/>
                <a:ea typeface="+mn-ea"/>
                <a:cs typeface="+mn-cs"/>
              </a:rPr>
              <a:t> Esports – video games that are played competitively, in front of large crowds and online audiences – are a massive and fast-growing cultural and economic phenomenon. A key difference to physical sport is that in esports, all competitive games played – from amateurs to professional leagues – are accurately recorded and made available publically. This has enabled millions of people to not only watch recorded games, but also broadcast games augmented with commentary and analysis which are then watched online – creating a democratic ecosystem of learning, sharing and creativity.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Gameplay data is extremely rich and there is a lot of it: every action every player carries out is saved in detail over more than one million matches per day. Players are motivated to watch, learn, and analyse this data because they want to play better, be more successful and learn tips and techniques by copying the professionals. The creative use of data in an environment that excites learners across demographics thus constitutes a distinct opportunity to foster a skill at the intersection of data literacy and creativity – a crucial asset to empower people not only in games, but in their education, careers and today’s data-driven society more broadly.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DC Labs is working with National STEM Centre and ESL to help make the link between these skills and their broader application. We are developing tools which can be used by schools to teach more advanced data literacy skills, and in the process, we expect more creative insights on esports to come from our students. </a:t>
            </a:r>
            <a:endParaRPr lang="de-DE" sz="1200" kern="1200" smtClean="0">
              <a:solidFill>
                <a:schemeClr val="tx1"/>
              </a:solidFill>
              <a:latin typeface="+mn-lt"/>
              <a:ea typeface="+mn-ea"/>
              <a:cs typeface="+mn-cs"/>
            </a:endParaRPr>
          </a:p>
          <a:p>
            <a:pPr marL="401822" indent="-401822">
              <a:buFont typeface="Arial" charset="0"/>
              <a:buChar char="•"/>
            </a:pPr>
            <a:endParaRPr lang="en-US" sz="1200" smtClean="0"/>
          </a:p>
          <a:p>
            <a:endParaRPr lang="en-GB" smtClean="0"/>
          </a:p>
          <a:p>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8321575-9F69-8D48-889D-ED4E6A790530}" type="slidenum">
              <a:rPr lang="en-US" smtClean="0"/>
              <a:pPr/>
              <a:t>14</a:t>
            </a:fld>
            <a:endParaRPr lang="en-US"/>
          </a:p>
        </p:txBody>
      </p:sp>
    </p:spTree>
    <p:extLst>
      <p:ext uri="{BB962C8B-B14F-4D97-AF65-F5344CB8AC3E}">
        <p14:creationId xmlns:p14="http://schemas.microsoft.com/office/powerpoint/2010/main" val="220057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kern="1200" dirty="0" smtClean="0">
                <a:solidFill>
                  <a:schemeClr val="tx1"/>
                </a:solidFill>
                <a:effectLst/>
                <a:latin typeface="+mn-lt"/>
                <a:ea typeface="+mn-ea"/>
                <a:cs typeface="+mn-cs"/>
              </a:rPr>
              <a:t>EPSRC: The CDT is operating well and capitalising on a skills and research gap in the UK games landscape.</a:t>
            </a:r>
          </a:p>
          <a:p>
            <a:r>
              <a:rPr lang="en-GB" sz="1200" i="1" kern="1200" dirty="0" smtClean="0">
                <a:solidFill>
                  <a:schemeClr val="tx1"/>
                </a:solidFill>
                <a:effectLst/>
                <a:latin typeface="+mn-lt"/>
                <a:ea typeface="+mn-ea"/>
                <a:cs typeface="+mn-cs"/>
              </a:rPr>
              <a:t>Looking for short placements</a:t>
            </a:r>
            <a:endParaRPr lang="en-GB" dirty="0"/>
          </a:p>
        </p:txBody>
      </p:sp>
      <p:sp>
        <p:nvSpPr>
          <p:cNvPr id="4" name="Slide Number Placeholder 3"/>
          <p:cNvSpPr>
            <a:spLocks noGrp="1"/>
          </p:cNvSpPr>
          <p:nvPr>
            <p:ph type="sldNum" sz="quarter" idx="10"/>
          </p:nvPr>
        </p:nvSpPr>
        <p:spPr/>
        <p:txBody>
          <a:bodyPr/>
          <a:lstStyle/>
          <a:p>
            <a:fld id="{B7DBF1AC-487E-F045-84EB-5255CC9E6C13}" type="slidenum">
              <a:rPr lang="en-US" smtClean="0"/>
              <a:pPr/>
              <a:t>3</a:t>
            </a:fld>
            <a:endParaRPr lang="en-US"/>
          </a:p>
        </p:txBody>
      </p:sp>
    </p:spTree>
    <p:extLst>
      <p:ext uri="{BB962C8B-B14F-4D97-AF65-F5344CB8AC3E}">
        <p14:creationId xmlns:p14="http://schemas.microsoft.com/office/powerpoint/2010/main" val="306527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mtClean="0"/>
              <a:t>- People in the UK spend, on average, nearly 4 hours per day watching television</a:t>
            </a:r>
          </a:p>
          <a:p>
            <a:pPr marL="0" marR="0" indent="0" algn="l" defTabSz="914400" rtl="0" eaLnBrk="1" fontAlgn="auto" latinLnBrk="0" hangingPunct="1">
              <a:lnSpc>
                <a:spcPct val="100000"/>
              </a:lnSpc>
              <a:spcBef>
                <a:spcPts val="0"/>
              </a:spcBef>
              <a:spcAft>
                <a:spcPts val="0"/>
              </a:spcAft>
              <a:buClrTx/>
              <a:buSzTx/>
              <a:buFontTx/>
              <a:buChar char="-"/>
              <a:tabLst/>
              <a:defRPr/>
            </a:pPr>
            <a:r>
              <a:rPr lang="en-GB" sz="1200" kern="1200" smtClean="0">
                <a:solidFill>
                  <a:schemeClr val="tx1"/>
                </a:solidFill>
                <a:latin typeface="+mn-lt"/>
                <a:ea typeface="+mn-ea"/>
                <a:cs typeface="+mn-cs"/>
              </a:rPr>
              <a:t>Online TV distribution, social media, and games signal the public’s appetite for something more than linear broadcast TV</a:t>
            </a:r>
          </a:p>
          <a:p>
            <a:r>
              <a:rPr lang="en-GB" sz="1200" kern="1200" smtClean="0">
                <a:solidFill>
                  <a:schemeClr val="tx1"/>
                </a:solidFill>
                <a:latin typeface="+mn-lt"/>
                <a:ea typeface="+mn-ea"/>
                <a:cs typeface="+mn-cs"/>
              </a:rPr>
              <a:t>- In collaboration with the BBC we are </a:t>
            </a:r>
            <a:r>
              <a:rPr lang="en-GB" sz="1200" b="1" kern="1200" smtClean="0">
                <a:solidFill>
                  <a:schemeClr val="tx1"/>
                </a:solidFill>
                <a:latin typeface="+mn-lt"/>
                <a:ea typeface="+mn-ea"/>
                <a:cs typeface="+mn-cs"/>
              </a:rPr>
              <a:t>developing </a:t>
            </a:r>
            <a:r>
              <a:rPr lang="en-GB" sz="1200" b="1" i="1" kern="1200" smtClean="0">
                <a:solidFill>
                  <a:schemeClr val="tx1"/>
                </a:solidFill>
                <a:latin typeface="+mn-lt"/>
                <a:ea typeface="+mn-ea"/>
                <a:cs typeface="+mn-cs"/>
              </a:rPr>
              <a:t>new forms of video-centric storytelling</a:t>
            </a:r>
            <a:r>
              <a:rPr lang="en-GB" sz="1200" b="1" kern="1200" smtClean="0">
                <a:solidFill>
                  <a:schemeClr val="tx1"/>
                </a:solidFill>
                <a:latin typeface="+mn-lt"/>
                <a:ea typeface="+mn-ea"/>
                <a:cs typeface="+mn-cs"/>
              </a:rPr>
              <a:t> that are responsive to the contexts in which they are experienced, making them better at providing for personal choice of content, time, place and device.</a:t>
            </a:r>
            <a:endParaRPr lang="de-DE" sz="1200" b="1" kern="1200" smtClean="0">
              <a:solidFill>
                <a:schemeClr val="tx1"/>
              </a:solidFill>
              <a:latin typeface="+mn-lt"/>
              <a:ea typeface="+mn-ea"/>
              <a:cs typeface="+mn-cs"/>
            </a:endParaRPr>
          </a:p>
          <a:p>
            <a:r>
              <a:rPr lang="en-GB" sz="1200" kern="1200" smtClean="0">
                <a:solidFill>
                  <a:schemeClr val="tx1"/>
                </a:solidFill>
                <a:latin typeface="+mn-lt"/>
                <a:ea typeface="+mn-ea"/>
                <a:cs typeface="+mn-cs"/>
              </a:rPr>
              <a:t>- Highlighted by the BBC as their </a:t>
            </a:r>
            <a:r>
              <a:rPr lang="en-GB" sz="1200" i="1" u="sng" kern="1200" smtClean="0">
                <a:solidFill>
                  <a:schemeClr val="tx1"/>
                </a:solidFill>
                <a:latin typeface="+mn-lt"/>
                <a:ea typeface="+mn-ea"/>
                <a:cs typeface="+mn-cs"/>
                <a:hlinkClick r:id="rId3"/>
              </a:rPr>
              <a:t>vision for the future</a:t>
            </a:r>
            <a:r>
              <a:rPr lang="en-GB" sz="1200" i="1" kern="1200" smtClean="0">
                <a:solidFill>
                  <a:schemeClr val="tx1"/>
                </a:solidFill>
                <a:latin typeface="+mn-lt"/>
                <a:ea typeface="+mn-ea"/>
                <a:cs typeface="+mn-cs"/>
              </a:rPr>
              <a:t>,</a:t>
            </a:r>
            <a:r>
              <a:rPr lang="en-GB" sz="1200" kern="1200" smtClean="0">
                <a:solidFill>
                  <a:schemeClr val="tx1"/>
                </a:solidFill>
                <a:latin typeface="+mn-lt"/>
                <a:ea typeface="+mn-ea"/>
                <a:cs typeface="+mn-cs"/>
              </a:rPr>
              <a:t> </a:t>
            </a:r>
            <a:r>
              <a:rPr lang="en-GB" sz="1200" i="1" kern="1200" smtClean="0">
                <a:solidFill>
                  <a:schemeClr val="tx1"/>
                </a:solidFill>
                <a:latin typeface="+mn-lt"/>
                <a:ea typeface="+mn-ea"/>
                <a:cs typeface="+mn-cs"/>
              </a:rPr>
              <a:t>Object-Based Broadcasting (OBB)</a:t>
            </a:r>
            <a:r>
              <a:rPr lang="en-GB" sz="1200" kern="1200" smtClean="0">
                <a:solidFill>
                  <a:schemeClr val="tx1"/>
                </a:solidFill>
                <a:latin typeface="+mn-lt"/>
                <a:ea typeface="+mn-ea"/>
                <a:cs typeface="+mn-cs"/>
              </a:rPr>
              <a:t> represents the next logical step in the evolution of TV. OBB refers to media with the ability to reconfigure itself based upon the device, environment and/or context in which it is being consumed.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Leveraging significant prior research, we are refining underlying abstract models capable of representing rich narrative spaces and implementing a mature OBB architecture, delivering a robust and scaleable end-to-end IP-based form of broadcasting. </a:t>
            </a:r>
            <a:r>
              <a:rPr lang="de-DE" sz="1200" kern="1200" baseline="0" smtClean="0">
                <a:solidFill>
                  <a:schemeClr val="tx1"/>
                </a:solidFill>
                <a:latin typeface="+mn-lt"/>
                <a:ea typeface="+mn-ea"/>
                <a:cs typeface="+mn-cs"/>
              </a:rPr>
              <a:t> </a:t>
            </a:r>
            <a:r>
              <a:rPr lang="en-GB" sz="1200" kern="1200" smtClean="0">
                <a:solidFill>
                  <a:schemeClr val="tx1"/>
                </a:solidFill>
                <a:latin typeface="+mn-lt"/>
                <a:ea typeface="+mn-ea"/>
                <a:cs typeface="+mn-cs"/>
              </a:rPr>
              <a:t>We are developing core automatic reasoning technologies and intelligent tools that are essential to the realization of these new forms of TV narrative content. This will result in </a:t>
            </a:r>
            <a:r>
              <a:rPr lang="en-GB" sz="1200" i="1" kern="1200" smtClean="0">
                <a:solidFill>
                  <a:schemeClr val="tx1"/>
                </a:solidFill>
                <a:latin typeface="+mn-lt"/>
                <a:ea typeface="+mn-ea"/>
                <a:cs typeface="+mn-cs"/>
              </a:rPr>
              <a:t>production tools and workflows for OBB</a:t>
            </a:r>
            <a:r>
              <a:rPr lang="en-GB" sz="1200" kern="1200" smtClean="0">
                <a:solidFill>
                  <a:schemeClr val="tx1"/>
                </a:solidFill>
                <a:latin typeface="+mn-lt"/>
                <a:ea typeface="+mn-ea"/>
                <a:cs typeface="+mn-cs"/>
              </a:rPr>
              <a:t>, co-developed with world-leading industrial partners to produce tangible examples of the potential applications of OBB.</a:t>
            </a:r>
            <a:endParaRPr lang="de-DE"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endParaRPr lang="de-DE" sz="1200" kern="1200" smtClean="0">
              <a:solidFill>
                <a:schemeClr val="tx1"/>
              </a:solidFill>
              <a:latin typeface="+mn-lt"/>
              <a:ea typeface="+mn-ea"/>
              <a:cs typeface="+mn-cs"/>
            </a:endParaRPr>
          </a:p>
          <a:p>
            <a:endParaRPr lang="en-US" smtClean="0"/>
          </a:p>
          <a:p>
            <a:r>
              <a:rPr lang="en-US" smtClean="0"/>
              <a:t>TFTV and Digital Creativity (DC) Labs have developed a strategic partnership with the BBC in the creation of a future broadcasting paradigm known as Object Based Media (OBM). </a:t>
            </a:r>
          </a:p>
          <a:p>
            <a:r>
              <a:rPr lang="en-US" smtClean="0"/>
              <a:t>OBM offers new opportunities to deliver more interactive and personalised experiences within broadcasting.</a:t>
            </a:r>
          </a:p>
          <a:p>
            <a:r>
              <a:rPr lang="en-US" smtClean="0"/>
              <a:t>- classic example unrelated to us: interactive cooking programme</a:t>
            </a:r>
            <a:endParaRPr lang="de-DE" smtClean="0"/>
          </a:p>
          <a:p>
            <a:r>
              <a:rPr lang="de-DE" smtClean="0"/>
              <a:t> - watching</a:t>
            </a:r>
            <a:r>
              <a:rPr lang="de-DE" baseline="0" smtClean="0"/>
              <a:t> documentary on train – don‘t just watch the first 30 minutes, but watch the BEST 30 minutes for YOU</a:t>
            </a:r>
          </a:p>
          <a:p>
            <a:pPr>
              <a:buFontTx/>
              <a:buChar char="-"/>
            </a:pPr>
            <a:r>
              <a:rPr lang="de-DE" baseline="0" smtClean="0"/>
              <a:t>or watch the part of a york documentary that is relevant to you based on your current location</a:t>
            </a:r>
          </a:p>
          <a:p>
            <a:pPr>
              <a:buFontTx/>
              <a:buNone/>
            </a:pPr>
            <a:r>
              <a:rPr lang="en-US" smtClean="0"/>
              <a:t>The BBC have highlighted OBM as the future of broadcasting and situate it as one of their key priority areas within R&amp;D. </a:t>
            </a:r>
          </a:p>
          <a:p>
            <a:pPr>
              <a:buFontTx/>
              <a:buChar char="-"/>
            </a:pPr>
            <a:r>
              <a:rPr lang="en-US" smtClean="0"/>
              <a:t>tools for producers</a:t>
            </a:r>
          </a:p>
          <a:p>
            <a:pPr>
              <a:buFontTx/>
              <a:buNone/>
            </a:pPr>
            <a:endParaRPr lang="en-US" smtClean="0"/>
          </a:p>
        </p:txBody>
      </p:sp>
      <p:sp>
        <p:nvSpPr>
          <p:cNvPr id="4" name="Foliennummernplatzhalter 3"/>
          <p:cNvSpPr>
            <a:spLocks noGrp="1"/>
          </p:cNvSpPr>
          <p:nvPr>
            <p:ph type="sldNum" sz="quarter" idx="10"/>
          </p:nvPr>
        </p:nvSpPr>
        <p:spPr/>
        <p:txBody>
          <a:bodyPr/>
          <a:lstStyle/>
          <a:p>
            <a:fld id="{C7660C41-42E2-D944-BAE3-342EAA79C32F}"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r>
              <a:rPr lang="en-US" i="1" smtClean="0"/>
              <a:t>You are a spy, trying to decode the clues to understand French Grammar and slowly gain control one city at a time. </a:t>
            </a:r>
          </a:p>
          <a:p>
            <a:pPr marL="401822" indent="-401822">
              <a:buFont typeface="Arial" charset="0"/>
              <a:buChar char="•"/>
            </a:pPr>
            <a:r>
              <a:rPr lang="en-US" smtClean="0"/>
              <a:t>Game designed to support primary school learners’ </a:t>
            </a:r>
            <a:r>
              <a:rPr lang="en-US" smtClean="0">
                <a:solidFill>
                  <a:schemeClr val="accent3"/>
                </a:solidFill>
              </a:rPr>
              <a:t>foreign language grammar learning</a:t>
            </a:r>
            <a:r>
              <a:rPr lang="en-US" smtClean="0"/>
              <a:t>.</a:t>
            </a:r>
          </a:p>
          <a:p>
            <a:pPr marL="401822" indent="-401822">
              <a:buFont typeface="Arial" charset="0"/>
              <a:buChar char="•"/>
            </a:pPr>
            <a:r>
              <a:rPr lang="en-US" smtClean="0"/>
              <a:t>Builds on expertise from Education dept in using </a:t>
            </a:r>
            <a:r>
              <a:rPr lang="en-US" smtClean="0">
                <a:solidFill>
                  <a:schemeClr val="accent3"/>
                </a:solidFill>
              </a:rPr>
              <a:t>form-function mapping </a:t>
            </a:r>
            <a:r>
              <a:rPr lang="en-US" smtClean="0"/>
              <a:t>as a teaching approach</a:t>
            </a:r>
          </a:p>
          <a:p>
            <a:pPr marL="401822" indent="-401822">
              <a:buFont typeface="Arial" charset="0"/>
              <a:buChar char="•"/>
            </a:pPr>
            <a:r>
              <a:rPr lang="en-US" smtClean="0"/>
              <a:t>Trials in 7 primary schools from April 2017.</a:t>
            </a:r>
            <a:r>
              <a:rPr lang="en-GB" sz="1200" kern="1200" smtClean="0">
                <a:solidFill>
                  <a:schemeClr val="tx1"/>
                </a:solidFill>
                <a:latin typeface="+mn-lt"/>
                <a:ea typeface="+mn-ea"/>
                <a:cs typeface="+mn-cs"/>
              </a:rPr>
              <a:t> </a:t>
            </a:r>
          </a:p>
          <a:p>
            <a:endParaRPr lang="en-GB" sz="1200" kern="1200" smtClean="0">
              <a:solidFill>
                <a:schemeClr val="tx1"/>
              </a:solidFill>
              <a:latin typeface="+mn-lt"/>
              <a:ea typeface="+mn-ea"/>
              <a:cs typeface="+mn-cs"/>
            </a:endParaRPr>
          </a:p>
          <a:p>
            <a:endParaRPr lang="en-GB" sz="1200" kern="1200" smtClean="0">
              <a:solidFill>
                <a:schemeClr val="tx1"/>
              </a:solidFill>
              <a:latin typeface="+mn-lt"/>
              <a:ea typeface="+mn-ea"/>
              <a:cs typeface="+mn-cs"/>
            </a:endParaRPr>
          </a:p>
          <a:p>
            <a:r>
              <a:rPr lang="de-DE" sz="1200" kern="1200" smtClean="0">
                <a:solidFill>
                  <a:schemeClr val="tx1"/>
                </a:solidFill>
                <a:latin typeface="+mn-lt"/>
                <a:ea typeface="+mn-ea"/>
                <a:cs typeface="+mn-cs"/>
              </a:rPr>
              <a:t>-</a:t>
            </a:r>
            <a:r>
              <a:rPr lang="de-DE" sz="1200" kern="1200" baseline="0" smtClean="0">
                <a:solidFill>
                  <a:schemeClr val="tx1"/>
                </a:solidFill>
                <a:latin typeface="+mn-lt"/>
                <a:ea typeface="+mn-ea"/>
                <a:cs typeface="+mn-cs"/>
              </a:rPr>
              <a:t> </a:t>
            </a:r>
            <a:r>
              <a:rPr lang="en-GB" smtClean="0"/>
              <a:t>Shortage in language skills is estimated to lead to a £48 billion loss to the UK economy per year. </a:t>
            </a:r>
          </a:p>
          <a:p>
            <a:r>
              <a:rPr lang="en-GB" sz="1200" kern="1200" smtClean="0">
                <a:solidFill>
                  <a:schemeClr val="tx1"/>
                </a:solidFill>
                <a:latin typeface="+mn-lt"/>
                <a:ea typeface="+mn-ea"/>
                <a:cs typeface="+mn-cs"/>
              </a:rPr>
              <a:t>-</a:t>
            </a:r>
            <a:r>
              <a:rPr lang="en-GB" sz="1200" kern="1200" baseline="0" smtClean="0">
                <a:solidFill>
                  <a:schemeClr val="tx1"/>
                </a:solidFill>
                <a:latin typeface="+mn-lt"/>
                <a:ea typeface="+mn-ea"/>
                <a:cs typeface="+mn-cs"/>
              </a:rPr>
              <a:t> </a:t>
            </a:r>
            <a:r>
              <a:rPr lang="en-GB" sz="1200" kern="1200" smtClean="0">
                <a:solidFill>
                  <a:schemeClr val="tx1"/>
                </a:solidFill>
                <a:latin typeface="+mn-lt"/>
                <a:ea typeface="+mn-ea"/>
                <a:cs typeface="+mn-cs"/>
              </a:rPr>
              <a:t>In September 2014, foreign languages became a compulsory component of the primary school National Curriculum, a core requirement of which is that pupils are able to “understand basic grammar”. However, there continues to be a </a:t>
            </a:r>
            <a:r>
              <a:rPr lang="en-GB" sz="1200" i="1" kern="1200" smtClean="0">
                <a:solidFill>
                  <a:schemeClr val="tx1"/>
                </a:solidFill>
                <a:latin typeface="+mn-lt"/>
                <a:ea typeface="+mn-ea"/>
                <a:cs typeface="+mn-cs"/>
              </a:rPr>
              <a:t>severe shortage of research- and evidence-based resources for foreign language grammar</a:t>
            </a:r>
            <a:r>
              <a:rPr lang="en-GB" sz="1200" kern="1200" smtClean="0">
                <a:solidFill>
                  <a:schemeClr val="tx1"/>
                </a:solidFill>
                <a:latin typeface="+mn-lt"/>
                <a:ea typeface="+mn-ea"/>
                <a:cs typeface="+mn-cs"/>
              </a:rPr>
              <a:t> teaching and learning at this level.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Gamification has the potential to make languages intrinsically interesting and challenging.  However current games for language learning focus only on vocabulary learning and/ or are only for English as a foreign language. Grammar packages are dry and are not based on evidence from trials or learning theory.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In collaboration with leading UK foreign language teachers, researchers at the Digital Creativity Labs are working on the development of a digital game to address these needs. Based on world-leading research from York’s Department of Education, </a:t>
            </a:r>
            <a:r>
              <a:rPr lang="en-GB" sz="1200" i="1" kern="1200" smtClean="0">
                <a:solidFill>
                  <a:schemeClr val="tx1"/>
                </a:solidFill>
                <a:latin typeface="+mn-lt"/>
                <a:ea typeface="+mn-ea"/>
                <a:cs typeface="+mn-cs"/>
              </a:rPr>
              <a:t>the game uses form-function mapping</a:t>
            </a:r>
            <a:r>
              <a:rPr lang="en-GB" sz="1200" kern="1200" smtClean="0">
                <a:solidFill>
                  <a:schemeClr val="tx1"/>
                </a:solidFill>
                <a:latin typeface="+mn-lt"/>
                <a:ea typeface="+mn-ea"/>
                <a:cs typeface="+mn-cs"/>
              </a:rPr>
              <a:t>, a research-based teaching approach, </a:t>
            </a:r>
            <a:r>
              <a:rPr lang="en-GB" sz="1200" i="1" kern="1200" smtClean="0">
                <a:solidFill>
                  <a:schemeClr val="tx1"/>
                </a:solidFill>
                <a:latin typeface="+mn-lt"/>
                <a:ea typeface="+mn-ea"/>
                <a:cs typeface="+mn-cs"/>
              </a:rPr>
              <a:t>to teach the fundamental rules of grammar.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The game provides a highly effective and motivating teaching and learning tool, enabling pupils to engage in more </a:t>
            </a:r>
            <a:r>
              <a:rPr lang="en-GB" sz="1200" i="1" kern="1200" smtClean="0">
                <a:solidFill>
                  <a:schemeClr val="tx1"/>
                </a:solidFill>
                <a:latin typeface="+mn-lt"/>
                <a:ea typeface="+mn-ea"/>
                <a:cs typeface="+mn-cs"/>
              </a:rPr>
              <a:t>autonomous learning in a linguistically rich environment</a:t>
            </a:r>
            <a:r>
              <a:rPr lang="en-GB" sz="1200" kern="1200" smtClean="0">
                <a:solidFill>
                  <a:schemeClr val="tx1"/>
                </a:solidFill>
                <a:latin typeface="+mn-lt"/>
                <a:ea typeface="+mn-ea"/>
                <a:cs typeface="+mn-cs"/>
              </a:rPr>
              <a:t>, whilst simultaneously allowing teachers to efficiently </a:t>
            </a:r>
            <a:r>
              <a:rPr lang="en-GB" sz="1200" i="1" kern="1200" smtClean="0">
                <a:solidFill>
                  <a:schemeClr val="tx1"/>
                </a:solidFill>
                <a:latin typeface="+mn-lt"/>
                <a:ea typeface="+mn-ea"/>
                <a:cs typeface="+mn-cs"/>
              </a:rPr>
              <a:t>track their learners’ progress</a:t>
            </a:r>
            <a:r>
              <a:rPr lang="en-GB" sz="1200" kern="1200" smtClean="0">
                <a:solidFill>
                  <a:schemeClr val="tx1"/>
                </a:solidFill>
                <a:latin typeface="+mn-lt"/>
                <a:ea typeface="+mn-ea"/>
                <a:cs typeface="+mn-cs"/>
              </a:rPr>
              <a:t> through the aggregation of key gameplay data.</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Between March and July 2017, the game is being trialled in 7 schools in the York and Tadcaster area, working directly with 10 teachers and 200 children. This  large-scale, classroom-based evaluation of the language game, will provide evidence which demonstrates the efficacy of the use of games for teaching. Furthermore, the data gathered through gameplay will give a much more detailed understanding of the learning of the children than has previously been gathered in such trials.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While the initial implementation of the game is French, it has been designed to be adapted to other languages, with scope for extension to English to assist mainstream teaching of English grammar (in support of the SPAG test) as well as for teaching of English as a Foreign Language (EFL). </a:t>
            </a:r>
            <a:endParaRPr lang="de-DE" sz="1200" kern="1200" smtClean="0">
              <a:solidFill>
                <a:schemeClr val="tx1"/>
              </a:solidFill>
              <a:latin typeface="+mn-lt"/>
              <a:ea typeface="+mn-ea"/>
              <a:cs typeface="+mn-cs"/>
            </a:endParaRPr>
          </a:p>
          <a:p>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pPr>
              <a:buFontTx/>
              <a:buChar char="-"/>
            </a:pPr>
            <a:r>
              <a:rPr lang="en-GB" smtClean="0"/>
              <a:t>The killer applications for VR are still relatively unknown. Many of current uses are evolutionary, adapting games, media, art and other experiences to this new medium. Innovative applications are of strong interest to the industry – especially those that showcase VR to the general public, allowing people to experience the true immersion it brings.</a:t>
            </a:r>
          </a:p>
          <a:p>
            <a:pPr>
              <a:buFontTx/>
              <a:buChar char="-"/>
            </a:pPr>
            <a:r>
              <a:rPr lang="en-GB" sz="1200" kern="1200" smtClean="0">
                <a:solidFill>
                  <a:schemeClr val="tx1"/>
                </a:solidFill>
                <a:latin typeface="+mn-lt"/>
                <a:ea typeface="+mn-ea"/>
                <a:cs typeface="+mn-cs"/>
              </a:rPr>
              <a:t> DC Labs has developed the novel VR experience MutatorVR, consisting of </a:t>
            </a:r>
            <a:r>
              <a:rPr lang="en-GB" sz="1200" i="1" kern="1200" smtClean="0">
                <a:solidFill>
                  <a:schemeClr val="tx1"/>
                </a:solidFill>
                <a:latin typeface="+mn-lt"/>
                <a:ea typeface="+mn-ea"/>
                <a:cs typeface="+mn-cs"/>
              </a:rPr>
              <a:t>Mutation Space </a:t>
            </a:r>
            <a:r>
              <a:rPr lang="en-GB" sz="1200" kern="1200" smtClean="0">
                <a:solidFill>
                  <a:schemeClr val="tx1"/>
                </a:solidFill>
                <a:latin typeface="+mn-lt"/>
                <a:ea typeface="+mn-ea"/>
                <a:cs typeface="+mn-cs"/>
              </a:rPr>
              <a:t>and </a:t>
            </a:r>
            <a:r>
              <a:rPr lang="en-GB" sz="1200" i="1" kern="1200" smtClean="0">
                <a:solidFill>
                  <a:schemeClr val="tx1"/>
                </a:solidFill>
                <a:latin typeface="+mn-lt"/>
                <a:ea typeface="+mn-ea"/>
                <a:cs typeface="+mn-cs"/>
              </a:rPr>
              <a:t>Vortex</a:t>
            </a:r>
            <a:r>
              <a:rPr lang="en-GB" sz="1200" kern="1200" smtClean="0">
                <a:solidFill>
                  <a:schemeClr val="tx1"/>
                </a:solidFill>
                <a:latin typeface="+mn-lt"/>
                <a:ea typeface="+mn-ea"/>
                <a:cs typeface="+mn-cs"/>
              </a:rPr>
              <a:t>. Based on evolutionary artwork of William Latham and Stephen Todd from the late 1980s, they </a:t>
            </a:r>
            <a:r>
              <a:rPr lang="en-GB" sz="1200" i="1" kern="1200" smtClean="0">
                <a:solidFill>
                  <a:schemeClr val="tx1"/>
                </a:solidFill>
                <a:latin typeface="+mn-lt"/>
                <a:ea typeface="+mn-ea"/>
                <a:cs typeface="+mn-cs"/>
              </a:rPr>
              <a:t>immerse the viewer in a multitude of alien worlds</a:t>
            </a:r>
            <a:r>
              <a:rPr lang="en-GB" sz="1200" kern="1200" smtClean="0">
                <a:solidFill>
                  <a:schemeClr val="tx1"/>
                </a:solidFill>
                <a:latin typeface="+mn-lt"/>
                <a:ea typeface="+mn-ea"/>
                <a:cs typeface="+mn-cs"/>
              </a:rPr>
              <a:t> with evolving forms resembling sea anemones, ancient ammonites and multi-horned organisms with which they can interact. Bred and crossbred in software from multiple parents, the </a:t>
            </a:r>
            <a:r>
              <a:rPr lang="en-GB" sz="1200" i="1" kern="1200" smtClean="0">
                <a:solidFill>
                  <a:schemeClr val="tx1"/>
                </a:solidFill>
                <a:latin typeface="+mn-lt"/>
                <a:ea typeface="+mn-ea"/>
                <a:cs typeface="+mn-cs"/>
              </a:rPr>
              <a:t>bizarre forms are created by a process of artistic evolution driven by human aesthetics</a:t>
            </a:r>
            <a:r>
              <a:rPr lang="en-GB" sz="1200" kern="1200" smtClean="0">
                <a:solidFill>
                  <a:schemeClr val="tx1"/>
                </a:solidFill>
                <a:latin typeface="+mn-lt"/>
                <a:ea typeface="+mn-ea"/>
                <a:cs typeface="+mn-cs"/>
              </a:rPr>
              <a:t>. The aim is to give viewers a surreal and immersive experience in which they shape the world around them.</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The experiences were initially exhibited at New Scientist Live in Sept 2016, a major 4 day science festival reaching 23,000 people, where queues for the experience were over an hour long. They have since been taken to East Gallery at Norwich University of the Arts, Cyfest in St Petersburg and are currently installed at the Hybris Exhibition in Venice for 2 months alongside the Bienniale.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The experiences continue to evolve, with discussions ongoing with the AI experts in DC Labs around the </a:t>
            </a:r>
            <a:r>
              <a:rPr lang="en-GB" sz="1200" i="1" kern="1200" smtClean="0">
                <a:solidFill>
                  <a:schemeClr val="tx1"/>
                </a:solidFill>
                <a:latin typeface="+mn-lt"/>
                <a:ea typeface="+mn-ea"/>
                <a:cs typeface="+mn-cs"/>
              </a:rPr>
              <a:t>use of machine learning algorithms</a:t>
            </a:r>
            <a:r>
              <a:rPr lang="en-GB" sz="1200" kern="1200" smtClean="0">
                <a:solidFill>
                  <a:schemeClr val="tx1"/>
                </a:solidFill>
                <a:latin typeface="+mn-lt"/>
                <a:ea typeface="+mn-ea"/>
                <a:cs typeface="+mn-cs"/>
              </a:rPr>
              <a:t> to assist with the search the large scale multidimensional parameter spaces common to procedural content generation, to make it easier to set up and control the growth of the evolutionary forms and new ideas to create a shared interactive VR space where two people collaborate to create the experience.</a:t>
            </a:r>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pPr>
              <a:buFontTx/>
              <a:buChar char="-"/>
            </a:pPr>
            <a:r>
              <a:rPr lang="en-GB" smtClean="0"/>
              <a:t>The adoption of digital technologies such as virtual and mixed reality has high potential for museums and heritage organisations, providing them the opportunity to reach new audiences and explain the stories behind their exhibits in engaging and innovative ways. But </a:t>
            </a:r>
            <a:r>
              <a:rPr lang="en-GB" sz="1200" kern="1200" smtClean="0">
                <a:solidFill>
                  <a:schemeClr val="tx1"/>
                </a:solidFill>
                <a:latin typeface="+mn-lt"/>
                <a:ea typeface="+mn-ea"/>
                <a:cs typeface="+mn-cs"/>
              </a:rPr>
              <a:t>navigating between the different technologies and understanding the value they bring can be extremely challenging given the pace at which digital technology is moving.  This is especially challenging for small organisations working in this field.</a:t>
            </a:r>
          </a:p>
          <a:p>
            <a:pPr>
              <a:buFontTx/>
              <a:buChar char="-"/>
            </a:pPr>
            <a:r>
              <a:rPr lang="en-GB" sz="1200" kern="1200" smtClean="0">
                <a:solidFill>
                  <a:schemeClr val="tx1"/>
                </a:solidFill>
                <a:latin typeface="+mn-lt"/>
                <a:ea typeface="+mn-ea"/>
                <a:cs typeface="+mn-cs"/>
              </a:rPr>
              <a:t> In collaboration with cultural heritage organisations such as York Museums Trust, Digital Creativity Labs is </a:t>
            </a:r>
            <a:r>
              <a:rPr lang="en-GB" sz="1200" b="1" i="1" kern="1200" smtClean="0">
                <a:solidFill>
                  <a:schemeClr val="tx1"/>
                </a:solidFill>
                <a:latin typeface="+mn-lt"/>
                <a:ea typeface="+mn-ea"/>
                <a:cs typeface="+mn-cs"/>
              </a:rPr>
              <a:t>developing sustainable strategies for the real-world use of emerging mixed reality technologies,</a:t>
            </a:r>
            <a:r>
              <a:rPr lang="en-GB" sz="1200" b="1" kern="1200" smtClean="0">
                <a:solidFill>
                  <a:schemeClr val="tx1"/>
                </a:solidFill>
                <a:latin typeface="+mn-lt"/>
                <a:ea typeface="+mn-ea"/>
                <a:cs typeface="+mn-cs"/>
              </a:rPr>
              <a:t> as well as exploring the application of new media forms, including immersive performance, spatial audio and environmental storytelling. </a:t>
            </a:r>
            <a:endParaRPr lang="de-DE" sz="1200" b="1" kern="1200" smtClean="0">
              <a:solidFill>
                <a:schemeClr val="tx1"/>
              </a:solidFill>
              <a:latin typeface="+mn-lt"/>
              <a:ea typeface="+mn-ea"/>
              <a:cs typeface="+mn-cs"/>
            </a:endParaRPr>
          </a:p>
          <a:p>
            <a:r>
              <a:rPr lang="en-GB" sz="1200" kern="1200" smtClean="0">
                <a:solidFill>
                  <a:schemeClr val="tx1"/>
                </a:solidFill>
                <a:latin typeface="+mn-lt"/>
                <a:ea typeface="+mn-ea"/>
                <a:cs typeface="+mn-cs"/>
              </a:rPr>
              <a:t>- As a first phase of this work, DiNAR has created a VR exhibition in partnership with York Museums Trust that </a:t>
            </a:r>
            <a:r>
              <a:rPr lang="en-GB" sz="1200" i="1" kern="1200" smtClean="0">
                <a:solidFill>
                  <a:schemeClr val="tx1"/>
                </a:solidFill>
                <a:latin typeface="+mn-lt"/>
                <a:ea typeface="+mn-ea"/>
                <a:cs typeface="+mn-cs"/>
              </a:rPr>
              <a:t>integrates immersive narrative experiences</a:t>
            </a:r>
            <a:r>
              <a:rPr lang="en-GB" sz="1200" kern="1200" smtClean="0">
                <a:solidFill>
                  <a:schemeClr val="tx1"/>
                </a:solidFill>
                <a:latin typeface="+mn-lt"/>
                <a:ea typeface="+mn-ea"/>
                <a:cs typeface="+mn-cs"/>
              </a:rPr>
              <a:t> of the Viking Great Army Torksey Winter Camp (#VikingVR). The scenes include elements of Norse mythology and contemporary storytelling. Outreach and evaluation activities will be carried out during the course of the exhibition (19</a:t>
            </a:r>
            <a:r>
              <a:rPr lang="en-GB" sz="1200" kern="1200" baseline="30000" smtClean="0">
                <a:solidFill>
                  <a:schemeClr val="tx1"/>
                </a:solidFill>
                <a:latin typeface="+mn-lt"/>
                <a:ea typeface="+mn-ea"/>
                <a:cs typeface="+mn-cs"/>
              </a:rPr>
              <a:t>th</a:t>
            </a:r>
            <a:r>
              <a:rPr lang="en-GB" sz="1200" kern="1200" smtClean="0">
                <a:solidFill>
                  <a:schemeClr val="tx1"/>
                </a:solidFill>
                <a:latin typeface="+mn-lt"/>
                <a:ea typeface="+mn-ea"/>
                <a:cs typeface="+mn-cs"/>
              </a:rPr>
              <a:t> May 2017 – 5</a:t>
            </a:r>
            <a:r>
              <a:rPr lang="en-GB" sz="1200" kern="1200" baseline="30000" smtClean="0">
                <a:solidFill>
                  <a:schemeClr val="tx1"/>
                </a:solidFill>
                <a:latin typeface="+mn-lt"/>
                <a:ea typeface="+mn-ea"/>
                <a:cs typeface="+mn-cs"/>
              </a:rPr>
              <a:t>th</a:t>
            </a:r>
            <a:r>
              <a:rPr lang="en-GB" sz="1200" kern="1200" smtClean="0">
                <a:solidFill>
                  <a:schemeClr val="tx1"/>
                </a:solidFill>
                <a:latin typeface="+mn-lt"/>
                <a:ea typeface="+mn-ea"/>
                <a:cs typeface="+mn-cs"/>
              </a:rPr>
              <a:t> November 2017) to examine how far VR can be used for interpretation of archaeological research, and to develop more informed and creative uses of VR technology for public engagement with new research in the cultural heritage sector. The VR experience has been developed with </a:t>
            </a:r>
            <a:r>
              <a:rPr lang="en-GB" sz="1200" i="1" kern="1200" smtClean="0">
                <a:solidFill>
                  <a:schemeClr val="tx1"/>
                </a:solidFill>
                <a:latin typeface="+mn-lt"/>
                <a:ea typeface="+mn-ea"/>
                <a:cs typeface="+mn-cs"/>
              </a:rPr>
              <a:t>ease of use and cost of equipment as well future re-use and extension</a:t>
            </a:r>
            <a:r>
              <a:rPr lang="en-GB" sz="1200" kern="1200" smtClean="0">
                <a:solidFill>
                  <a:schemeClr val="tx1"/>
                </a:solidFill>
                <a:latin typeface="+mn-lt"/>
                <a:ea typeface="+mn-ea"/>
                <a:cs typeface="+mn-cs"/>
              </a:rPr>
              <a:t> in mind. Several digital resources will be released under open license during the exhibition in order to extend the impact of the VikingVR beyond the walls of the Yorkshire Museum.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The collaboration is set to continue beyond the summer 2017 exhibition as we evaluate the research and develop new project ideas in collaboration with York Museums Trust and other organisations, with the aim of developing an approach to museum experiences that can be adopted by other galleries, libraries, archives and museums (GLAMs). </a:t>
            </a:r>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GB" sz="1200" kern="1200" smtClean="0">
                <a:solidFill>
                  <a:schemeClr val="tx1"/>
                </a:solidFill>
                <a:latin typeface="+mn-lt"/>
                <a:ea typeface="+mn-ea"/>
                <a:cs typeface="+mn-cs"/>
              </a:rPr>
              <a:t> </a:t>
            </a:r>
            <a:r>
              <a:rPr lang="de-DE" sz="1200" kern="1200" smtClean="0">
                <a:solidFill>
                  <a:schemeClr val="tx1"/>
                </a:solidFill>
                <a:latin typeface="+mn-lt"/>
                <a:ea typeface="+mn-ea"/>
                <a:cs typeface="+mn-cs"/>
              </a:rPr>
              <a:t>-</a:t>
            </a:r>
            <a:r>
              <a:rPr lang="de-DE" sz="1200" kern="1200" baseline="0" smtClean="0">
                <a:solidFill>
                  <a:schemeClr val="tx1"/>
                </a:solidFill>
                <a:latin typeface="+mn-lt"/>
                <a:ea typeface="+mn-ea"/>
                <a:cs typeface="+mn-cs"/>
              </a:rPr>
              <a:t> </a:t>
            </a:r>
            <a:r>
              <a:rPr lang="en-GB" smtClean="0"/>
              <a:t>Creativity is widely held to be the vestige of ‘true,’ non-automatable human intelligence. However, today we see a groundswell of artificial intelligence (AI) systems producing films, articles, portraits, songs, or games. This is partly enabled by</a:t>
            </a:r>
            <a:r>
              <a:rPr lang="en-GB" sz="1200" kern="1200" smtClean="0">
                <a:solidFill>
                  <a:schemeClr val="tx1"/>
                </a:solidFill>
                <a:latin typeface="+mn-lt"/>
                <a:ea typeface="+mn-ea"/>
                <a:cs typeface="+mn-cs"/>
              </a:rPr>
              <a:t> </a:t>
            </a:r>
            <a:r>
              <a:rPr lang="en-GB" smtClean="0"/>
              <a:t>a new paradigm of mixed-initiative or co-creative AI, in which AI is not a mere tool or the sole heroic author, but human and AI engage in a true creative dialogue.</a:t>
            </a:r>
            <a:r>
              <a:rPr lang="en-GB" sz="1200" kern="1200" smtClean="0">
                <a:solidFill>
                  <a:schemeClr val="tx1"/>
                </a:solidFill>
                <a:latin typeface="+mn-lt"/>
                <a:ea typeface="+mn-ea"/>
                <a:cs typeface="+mn-cs"/>
              </a:rPr>
              <a:t> </a:t>
            </a:r>
            <a:r>
              <a:rPr lang="en-GB" smtClean="0"/>
              <a:t>The rise of creative AI</a:t>
            </a:r>
            <a:r>
              <a:rPr lang="en-GB" sz="1200" kern="1200" smtClean="0">
                <a:solidFill>
                  <a:schemeClr val="tx1"/>
                </a:solidFill>
                <a:latin typeface="+mn-lt"/>
                <a:ea typeface="+mn-ea"/>
                <a:cs typeface="+mn-cs"/>
              </a:rPr>
              <a:t> </a:t>
            </a:r>
            <a:r>
              <a:rPr lang="en-GB" smtClean="0"/>
              <a:t>raises old fears of job automation and a loss of craft and authenticity in an area thought immune to automation, but also</a:t>
            </a:r>
            <a:r>
              <a:rPr lang="en-GB" sz="1200" kern="1200" smtClean="0">
                <a:solidFill>
                  <a:schemeClr val="tx1"/>
                </a:solidFill>
                <a:latin typeface="+mn-lt"/>
                <a:ea typeface="+mn-ea"/>
                <a:cs typeface="+mn-cs"/>
              </a:rPr>
              <a:t> </a:t>
            </a:r>
            <a:r>
              <a:rPr lang="en-GB" smtClean="0"/>
              <a:t>promises new, democratised forms of creativity.</a:t>
            </a:r>
            <a:r>
              <a:rPr lang="en-GB" sz="1200" kern="1200" smtClean="0">
                <a:solidFill>
                  <a:schemeClr val="tx1"/>
                </a:solidFill>
                <a:latin typeface="+mn-lt"/>
                <a:ea typeface="+mn-ea"/>
                <a:cs typeface="+mn-cs"/>
              </a:rPr>
              <a:t> </a:t>
            </a:r>
            <a:r>
              <a:rPr lang="en-GB" smtClean="0"/>
              <a:t>Maybe most importantly, it exposes and transforms our conceptions, practices, and institutions of human creativity.</a:t>
            </a:r>
            <a:endParaRPr lang="de-DE" smtClean="0"/>
          </a:p>
          <a:p>
            <a:r>
              <a:rPr lang="de-DE" sz="1200" kern="1200" smtClean="0">
                <a:solidFill>
                  <a:schemeClr val="tx1"/>
                </a:solidFill>
                <a:latin typeface="+mn-lt"/>
                <a:ea typeface="+mn-ea"/>
                <a:cs typeface="+mn-cs"/>
              </a:rPr>
              <a:t>-</a:t>
            </a:r>
            <a:r>
              <a:rPr lang="de-DE" sz="1200" kern="1200" baseline="0" smtClean="0">
                <a:solidFill>
                  <a:schemeClr val="tx1"/>
                </a:solidFill>
                <a:latin typeface="+mn-lt"/>
                <a:ea typeface="+mn-ea"/>
                <a:cs typeface="+mn-cs"/>
              </a:rPr>
              <a:t> </a:t>
            </a:r>
            <a:r>
              <a:rPr lang="en-GB" sz="1200" kern="1200" smtClean="0">
                <a:solidFill>
                  <a:schemeClr val="tx1"/>
                </a:solidFill>
                <a:latin typeface="+mn-lt"/>
                <a:ea typeface="+mn-ea"/>
                <a:cs typeface="+mn-cs"/>
              </a:rPr>
              <a:t>DC Labs is bringing together researchers across creative practices, AI, Human Computer Interaction, humanities and the social sciences to explore what forms of human-AI co-creativity are possible and valuable, what technical advances it requires, and how it illuminates and reshapes human creativity.</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Through a shared process of critical making, they will answer basic questions of our algorithmic societies like: How we ascribe agency and interpret meaning in human-AI joint action? How do we attribute rights and responsibilities? How can co-creative AI augment not replace creative practitioners and upskill not deskill novices?</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a:t>
            </a:r>
            <a:r>
              <a:rPr lang="en-GB" sz="1200" kern="1200" baseline="0" smtClean="0">
                <a:solidFill>
                  <a:schemeClr val="tx1"/>
                </a:solidFill>
                <a:latin typeface="+mn-lt"/>
                <a:ea typeface="+mn-ea"/>
                <a:cs typeface="+mn-cs"/>
              </a:rPr>
              <a:t> </a:t>
            </a:r>
            <a:r>
              <a:rPr lang="en-GB" sz="1200" kern="1200" smtClean="0">
                <a:solidFill>
                  <a:schemeClr val="tx1"/>
                </a:solidFill>
                <a:latin typeface="+mn-lt"/>
                <a:ea typeface="+mn-ea"/>
                <a:cs typeface="+mn-cs"/>
              </a:rPr>
              <a:t>We will investigate how human-AI can empower more people to participate better and more fully in creative practices and the creative industries.</a:t>
            </a:r>
            <a:endParaRPr lang="de-DE" sz="1200" kern="1200" smtClean="0">
              <a:solidFill>
                <a:schemeClr val="tx1"/>
              </a:solidFill>
              <a:latin typeface="+mn-lt"/>
              <a:ea typeface="+mn-ea"/>
              <a:cs typeface="+mn-cs"/>
            </a:endParaRPr>
          </a:p>
          <a:p>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10000"/>
          </a:bodyPr>
          <a:lstStyle/>
          <a:p>
            <a:r>
              <a:rPr lang="en-GB" sz="1200" kern="1200" smtClean="0">
                <a:solidFill>
                  <a:schemeClr val="tx1"/>
                </a:solidFill>
                <a:latin typeface="+mn-lt"/>
                <a:ea typeface="+mn-ea"/>
                <a:cs typeface="+mn-cs"/>
              </a:rPr>
              <a:t> </a:t>
            </a:r>
            <a:r>
              <a:rPr lang="de-DE" sz="1200" kern="1200" smtClean="0">
                <a:solidFill>
                  <a:schemeClr val="tx1"/>
                </a:solidFill>
                <a:latin typeface="+mn-lt"/>
                <a:ea typeface="+mn-ea"/>
                <a:cs typeface="+mn-cs"/>
              </a:rPr>
              <a:t>-</a:t>
            </a:r>
            <a:r>
              <a:rPr lang="de-DE" sz="1200" kern="1200" baseline="0" smtClean="0">
                <a:solidFill>
                  <a:schemeClr val="tx1"/>
                </a:solidFill>
                <a:latin typeface="+mn-lt"/>
                <a:ea typeface="+mn-ea"/>
                <a:cs typeface="+mn-cs"/>
              </a:rPr>
              <a:t> </a:t>
            </a:r>
            <a:r>
              <a:rPr lang="en-GB" smtClean="0"/>
              <a:t>Research into Artificial Intelligence (AI) for non-player characters in games has made significant leaps over the last few years, emphasised by Google Deepmind’s AlphGo and University of Alberta’s AI poker player beating world champions. </a:t>
            </a:r>
            <a:r>
              <a:rPr lang="en-GB" b="1" smtClean="0"/>
              <a:t>However, the games industry is reluctant to adopt this new technology as it is risky to deploy, requires a deep understanding of recent advances in Machine Learning (ML) to implement and while the expert AI players it produces can be challenging, they may not necessarily be fun.</a:t>
            </a:r>
            <a:endParaRPr lang="de-DE" b="1" smtClean="0"/>
          </a:p>
          <a:p>
            <a:r>
              <a:rPr lang="de-DE" sz="1200" kern="1200" smtClean="0">
                <a:solidFill>
                  <a:schemeClr val="tx1"/>
                </a:solidFill>
                <a:latin typeface="+mn-lt"/>
                <a:ea typeface="+mn-ea"/>
                <a:cs typeface="+mn-cs"/>
              </a:rPr>
              <a:t>-</a:t>
            </a:r>
            <a:r>
              <a:rPr lang="de-DE" sz="1200" kern="1200" baseline="0" smtClean="0">
                <a:solidFill>
                  <a:schemeClr val="tx1"/>
                </a:solidFill>
                <a:latin typeface="+mn-lt"/>
                <a:ea typeface="+mn-ea"/>
                <a:cs typeface="+mn-cs"/>
              </a:rPr>
              <a:t>  </a:t>
            </a:r>
            <a:r>
              <a:rPr lang="en-GB" sz="1200" kern="1200" smtClean="0">
                <a:solidFill>
                  <a:schemeClr val="tx1"/>
                </a:solidFill>
                <a:latin typeface="+mn-lt"/>
                <a:ea typeface="+mn-ea"/>
                <a:cs typeface="+mn-cs"/>
              </a:rPr>
              <a:t>DC Labs researchers are at the forefront of AI and ML research and its applications for games, specialising in the specific areas of </a:t>
            </a:r>
            <a:r>
              <a:rPr lang="en-GB" sz="1200" i="1" kern="1200" smtClean="0">
                <a:solidFill>
                  <a:schemeClr val="tx1"/>
                </a:solidFill>
                <a:latin typeface="+mn-lt"/>
                <a:ea typeface="+mn-ea"/>
                <a:cs typeface="+mn-cs"/>
              </a:rPr>
              <a:t>Monte Carlo Tree Search</a:t>
            </a:r>
            <a:r>
              <a:rPr lang="en-GB" sz="1200" kern="1200" smtClean="0">
                <a:solidFill>
                  <a:schemeClr val="tx1"/>
                </a:solidFill>
                <a:latin typeface="+mn-lt"/>
                <a:ea typeface="+mn-ea"/>
                <a:cs typeface="+mn-cs"/>
              </a:rPr>
              <a:t> and </a:t>
            </a:r>
            <a:r>
              <a:rPr lang="en-GB" sz="1200" i="1" kern="1200" smtClean="0">
                <a:solidFill>
                  <a:schemeClr val="tx1"/>
                </a:solidFill>
                <a:latin typeface="+mn-lt"/>
                <a:ea typeface="+mn-ea"/>
                <a:cs typeface="+mn-cs"/>
              </a:rPr>
              <a:t>Deep Reinforcement Learning</a:t>
            </a:r>
            <a:r>
              <a:rPr lang="en-GB" sz="1200" kern="1200" smtClean="0">
                <a:solidFill>
                  <a:schemeClr val="tx1"/>
                </a:solidFill>
                <a:latin typeface="+mn-lt"/>
                <a:ea typeface="+mn-ea"/>
                <a:cs typeface="+mn-cs"/>
              </a:rPr>
              <a:t>. Through collaboration with </a:t>
            </a:r>
            <a:r>
              <a:rPr lang="en-GB" sz="1200" i="1" kern="1200" smtClean="0">
                <a:solidFill>
                  <a:schemeClr val="tx1"/>
                </a:solidFill>
                <a:latin typeface="+mn-lt"/>
                <a:ea typeface="+mn-ea"/>
                <a:cs typeface="+mn-cs"/>
              </a:rPr>
              <a:t>AI Factory </a:t>
            </a:r>
            <a:r>
              <a:rPr lang="en-GB" sz="1200" kern="1200" smtClean="0">
                <a:solidFill>
                  <a:schemeClr val="tx1"/>
                </a:solidFill>
                <a:latin typeface="+mn-lt"/>
                <a:ea typeface="+mn-ea"/>
                <a:cs typeface="+mn-cs"/>
              </a:rPr>
              <a:t>they have developed and integrated improved tools for their card game </a:t>
            </a:r>
            <a:r>
              <a:rPr lang="en-GB" sz="1200" i="1" kern="1200" smtClean="0">
                <a:solidFill>
                  <a:schemeClr val="tx1"/>
                </a:solidFill>
                <a:latin typeface="+mn-lt"/>
                <a:ea typeface="+mn-ea"/>
                <a:cs typeface="+mn-cs"/>
              </a:rPr>
              <a:t>Spades, </a:t>
            </a:r>
            <a:r>
              <a:rPr lang="en-GB" sz="1200" kern="1200" smtClean="0">
                <a:solidFill>
                  <a:schemeClr val="tx1"/>
                </a:solidFill>
                <a:latin typeface="+mn-lt"/>
                <a:ea typeface="+mn-ea"/>
                <a:cs typeface="+mn-cs"/>
              </a:rPr>
              <a:t>delivering high quality AI which took it to #1 on the Google Play store, and has now been downloaded over 6.5 million times. Later analysis of player data captured through the game has allowed us to develop the AI further, making it </a:t>
            </a:r>
            <a:r>
              <a:rPr lang="en-GB" sz="1200" i="1" kern="1200" smtClean="0">
                <a:solidFill>
                  <a:schemeClr val="tx1"/>
                </a:solidFill>
                <a:latin typeface="+mn-lt"/>
                <a:ea typeface="+mn-ea"/>
                <a:cs typeface="+mn-cs"/>
              </a:rPr>
              <a:t>more fun and human-like to play against</a:t>
            </a:r>
            <a:r>
              <a:rPr lang="en-GB" sz="1200" kern="1200" smtClean="0">
                <a:solidFill>
                  <a:schemeClr val="tx1"/>
                </a:solidFill>
                <a:latin typeface="+mn-lt"/>
                <a:ea typeface="+mn-ea"/>
                <a:cs typeface="+mn-cs"/>
              </a:rPr>
              <a:t>.</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We feel passionately that other games companies could benefit from our expertise and the tools we have developed, whilst appreciating the changes in design process which may be needed in order to make this happen. Therefore, this project is focused on working with game developers to understand how new AI and ML technologies can be introduced into their games and help them to adapt their design processes to incorporate these new approaches.</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Our ultimate aim is to deliver </a:t>
            </a:r>
            <a:r>
              <a:rPr lang="en-GB" sz="1200" b="1" i="1" kern="1200" smtClean="0">
                <a:solidFill>
                  <a:schemeClr val="tx1"/>
                </a:solidFill>
                <a:latin typeface="+mn-lt"/>
                <a:ea typeface="+mn-ea"/>
                <a:cs typeface="+mn-cs"/>
              </a:rPr>
              <a:t>AI middleware</a:t>
            </a:r>
            <a:r>
              <a:rPr lang="en-GB" sz="1200" b="1" kern="1200" smtClean="0">
                <a:solidFill>
                  <a:schemeClr val="tx1"/>
                </a:solidFill>
                <a:latin typeface="+mn-lt"/>
                <a:ea typeface="+mn-ea"/>
                <a:cs typeface="+mn-cs"/>
              </a:rPr>
              <a:t> and, where needed, the </a:t>
            </a:r>
            <a:r>
              <a:rPr lang="en-GB" sz="1200" b="1" i="1" kern="1200" smtClean="0">
                <a:solidFill>
                  <a:schemeClr val="tx1"/>
                </a:solidFill>
                <a:latin typeface="+mn-lt"/>
                <a:ea typeface="+mn-ea"/>
                <a:cs typeface="+mn-cs"/>
              </a:rPr>
              <a:t>associated training or support</a:t>
            </a:r>
            <a:r>
              <a:rPr lang="en-GB" sz="1200" b="1" kern="1200" smtClean="0">
                <a:solidFill>
                  <a:schemeClr val="tx1"/>
                </a:solidFill>
                <a:latin typeface="+mn-lt"/>
                <a:ea typeface="+mn-ea"/>
                <a:cs typeface="+mn-cs"/>
              </a:rPr>
              <a:t> </a:t>
            </a:r>
            <a:r>
              <a:rPr lang="en-GB" sz="1200" kern="1200" smtClean="0">
                <a:solidFill>
                  <a:schemeClr val="tx1"/>
                </a:solidFill>
                <a:latin typeface="+mn-lt"/>
                <a:ea typeface="+mn-ea"/>
                <a:cs typeface="+mn-cs"/>
              </a:rPr>
              <a:t>to make these techniques accessible to any game developer, resulting in games which are both more challenging and, most importantly, more fun. In parallel, as games companies get to grips with this new technology, we expect new game genres to emerge which make use of this new form of AI to </a:t>
            </a:r>
            <a:r>
              <a:rPr lang="en-GB" sz="1200" i="1" kern="1200" smtClean="0">
                <a:solidFill>
                  <a:schemeClr val="tx1"/>
                </a:solidFill>
                <a:latin typeface="+mn-lt"/>
                <a:ea typeface="+mn-ea"/>
                <a:cs typeface="+mn-cs"/>
              </a:rPr>
              <a:t>develop new game-play mechanics</a:t>
            </a:r>
            <a:r>
              <a:rPr lang="en-GB" sz="1200" kern="1200" smtClean="0">
                <a:solidFill>
                  <a:schemeClr val="tx1"/>
                </a:solidFill>
                <a:latin typeface="+mn-lt"/>
                <a:ea typeface="+mn-ea"/>
                <a:cs typeface="+mn-cs"/>
              </a:rPr>
              <a:t>. ML has already begun to have a significant disruptive effect on a wide range of industries, and will similarly transform the games industry in the near future - by working with the DC Labs our games industry partners have the opportunity to become industry leaders in delivering these innovative new experiences to their players.</a:t>
            </a:r>
            <a:endParaRPr lang="de-DE" sz="1200" kern="1200" smtClean="0">
              <a:solidFill>
                <a:schemeClr val="tx1"/>
              </a:solidFill>
              <a:latin typeface="+mn-lt"/>
              <a:ea typeface="+mn-ea"/>
              <a:cs typeface="+mn-cs"/>
            </a:endParaRPr>
          </a:p>
          <a:p>
            <a:endParaRPr lang="de-DE"/>
          </a:p>
        </p:txBody>
      </p:sp>
      <p:sp>
        <p:nvSpPr>
          <p:cNvPr id="4" name="Foliennummernplatzhalter 3"/>
          <p:cNvSpPr>
            <a:spLocks noGrp="1"/>
          </p:cNvSpPr>
          <p:nvPr>
            <p:ph type="sldNum" sz="quarter" idx="10"/>
          </p:nvPr>
        </p:nvSpPr>
        <p:spPr/>
        <p:txBody>
          <a:bodyPr/>
          <a:lstStyle/>
          <a:p>
            <a:fld id="{C7660C41-42E2-D944-BAE3-342EAA79C32F}"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10000"/>
          </a:bodyPr>
          <a:lstStyle/>
          <a:p>
            <a:pPr>
              <a:buFontTx/>
              <a:buChar char="-"/>
            </a:pPr>
            <a:r>
              <a:rPr lang="en-GB" smtClean="0"/>
              <a:t>Developing a profitable game in today’s market is a challenging endeavour. Thousands of commercial titles are published annually, across a number of hardware platforms and distribution channels, all competing for players’ time and attention. The nature of digital games mean that highly detailed information about players and their interaction with the games can be captured and used to create individual profiles. </a:t>
            </a:r>
            <a:r>
              <a:rPr lang="en-GB" b="1" smtClean="0"/>
              <a:t>These profiles can be used to benefit the players, providing personalised recommendations and incentives to improve their enjoyment, and to benefit companies giving them insight into how to improve the design and user experience in order to maintain engagement, retain players, and increase monetisation.</a:t>
            </a:r>
          </a:p>
          <a:p>
            <a:pPr>
              <a:buFontTx/>
              <a:buChar char="-"/>
            </a:pPr>
            <a:r>
              <a:rPr lang="en-GB" sz="1200" kern="1200" smtClean="0">
                <a:solidFill>
                  <a:schemeClr val="tx1"/>
                </a:solidFill>
                <a:latin typeface="+mn-lt"/>
                <a:ea typeface="+mn-ea"/>
                <a:cs typeface="+mn-cs"/>
              </a:rPr>
              <a:t>- DC Labs is the leading authority in this area of game analytics, with a combined publication track over 100 papers and numerous collaborations with the game industry, with notable strength when it comes to analysing the behaviour of users, players and customers in the context of interactive entertainment, in a way that is accessible to commercial partners.</a:t>
            </a:r>
          </a:p>
          <a:p>
            <a:pPr>
              <a:buFontTx/>
              <a:buChar char="-"/>
            </a:pPr>
            <a:endParaRPr lang="en-GB"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We are using machine learning techniques to develop </a:t>
            </a:r>
            <a:r>
              <a:rPr lang="en-GB" sz="1200" i="1" kern="1200" smtClean="0">
                <a:solidFill>
                  <a:schemeClr val="tx1"/>
                </a:solidFill>
                <a:latin typeface="+mn-lt"/>
                <a:ea typeface="+mn-ea"/>
                <a:cs typeface="+mn-cs"/>
              </a:rPr>
              <a:t>actionable behavioural profiles</a:t>
            </a:r>
            <a:r>
              <a:rPr lang="en-GB" sz="1200" kern="1200" smtClean="0">
                <a:solidFill>
                  <a:schemeClr val="tx1"/>
                </a:solidFill>
                <a:latin typeface="+mn-lt"/>
                <a:ea typeface="+mn-ea"/>
                <a:cs typeface="+mn-cs"/>
              </a:rPr>
              <a:t> of computer game players, helping game designers to find out how their games are being played and the kinds of challenges players are encountering which cause them to disengage and stop playing the game.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We are building </a:t>
            </a:r>
            <a:r>
              <a:rPr lang="en-GB" sz="1200" i="1" kern="1200" smtClean="0">
                <a:solidFill>
                  <a:schemeClr val="tx1"/>
                </a:solidFill>
                <a:latin typeface="+mn-lt"/>
                <a:ea typeface="+mn-ea"/>
                <a:cs typeface="+mn-cs"/>
              </a:rPr>
              <a:t>recommender systems</a:t>
            </a:r>
            <a:r>
              <a:rPr lang="en-GB" sz="1200" kern="1200" smtClean="0">
                <a:solidFill>
                  <a:schemeClr val="tx1"/>
                </a:solidFill>
                <a:latin typeface="+mn-lt"/>
                <a:ea typeface="+mn-ea"/>
                <a:cs typeface="+mn-cs"/>
              </a:rPr>
              <a:t> to help players find games that suit their interests, and help industry find players that might be interested in their games. Within games we are developing </a:t>
            </a:r>
            <a:r>
              <a:rPr lang="en-GB" sz="1200" i="1" kern="1200" smtClean="0">
                <a:solidFill>
                  <a:schemeClr val="tx1"/>
                </a:solidFill>
                <a:latin typeface="+mn-lt"/>
                <a:ea typeface="+mn-ea"/>
                <a:cs typeface="+mn-cs"/>
              </a:rPr>
              <a:t>real time advisor</a:t>
            </a:r>
            <a:r>
              <a:rPr lang="en-GB" sz="1200" kern="1200" smtClean="0">
                <a:solidFill>
                  <a:schemeClr val="tx1"/>
                </a:solidFill>
                <a:latin typeface="+mn-lt"/>
                <a:ea typeface="+mn-ea"/>
                <a:cs typeface="+mn-cs"/>
              </a:rPr>
              <a:t> systems that provide help, training and direction to players, using AI and analytics to advise players on best choices for equipment and kit, such as weapon choices to match their playstyles. These tools have implications for both esports and for assisted play. </a:t>
            </a:r>
            <a:endParaRPr lang="de-DE" sz="1200" kern="1200" smtClean="0">
              <a:solidFill>
                <a:schemeClr val="tx1"/>
              </a:solidFill>
              <a:latin typeface="+mn-lt"/>
              <a:ea typeface="+mn-ea"/>
              <a:cs typeface="+mn-cs"/>
            </a:endParaRPr>
          </a:p>
          <a:p>
            <a:r>
              <a:rPr lang="en-GB" sz="1200" kern="1200" smtClean="0">
                <a:solidFill>
                  <a:schemeClr val="tx1"/>
                </a:solidFill>
                <a:latin typeface="+mn-lt"/>
                <a:ea typeface="+mn-ea"/>
                <a:cs typeface="+mn-cs"/>
              </a:rPr>
              <a:t>- Using player profiles to forecast future player behaviour, and predict the players who will stay engaged and /or monetise helps companies to understand where best invest their time and effort. </a:t>
            </a:r>
          </a:p>
        </p:txBody>
      </p:sp>
      <p:sp>
        <p:nvSpPr>
          <p:cNvPr id="4" name="Foliennummernplatzhalter 3"/>
          <p:cNvSpPr>
            <a:spLocks noGrp="1"/>
          </p:cNvSpPr>
          <p:nvPr>
            <p:ph type="sldNum" sz="quarter" idx="10"/>
          </p:nvPr>
        </p:nvSpPr>
        <p:spPr/>
        <p:txBody>
          <a:bodyPr/>
          <a:lstStyle/>
          <a:p>
            <a:fld id="{C7660C41-42E2-D944-BAE3-342EAA79C32F}"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Logo">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1286626" y="2788318"/>
            <a:ext cx="9618762" cy="1240097"/>
          </a:xfrm>
          <a:prstGeom prst="rect">
            <a:avLst/>
          </a:prstGeom>
        </p:spPr>
        <p:txBody>
          <a:bodyPr/>
          <a:lstStyle/>
          <a:p>
            <a:r>
              <a:rPr lang="en-GB" dirty="0" smtClean="0"/>
              <a:t>Title</a:t>
            </a:r>
            <a:endParaRPr dirty="0"/>
          </a:p>
        </p:txBody>
      </p:sp>
      <p:sp>
        <p:nvSpPr>
          <p:cNvPr id="14" name="Shape 13"/>
          <p:cNvSpPr>
            <a:spLocks noGrp="1"/>
          </p:cNvSpPr>
          <p:nvPr>
            <p:ph type="body" sz="half" idx="1" hasCustomPrompt="1"/>
          </p:nvPr>
        </p:nvSpPr>
        <p:spPr>
          <a:xfrm>
            <a:off x="1286626" y="4183965"/>
            <a:ext cx="9618762" cy="663931"/>
          </a:xfrm>
          <a:prstGeom prst="rect">
            <a:avLst/>
          </a:prstGeom>
        </p:spPr>
        <p:txBody>
          <a:bodyPr anchor="t"/>
          <a:lstStyle>
            <a:lvl1pPr marL="0" indent="0" algn="ctr">
              <a:spcBef>
                <a:spcPts val="0"/>
              </a:spcBef>
              <a:buSzTx/>
              <a:buNone/>
              <a:defRPr sz="1969" baseline="0"/>
            </a:lvl1pPr>
            <a:lvl2pPr marL="0" indent="0" algn="ctr">
              <a:spcBef>
                <a:spcPts val="0"/>
              </a:spcBef>
              <a:buSzTx/>
              <a:buNone/>
              <a:defRPr sz="1969"/>
            </a:lvl2pPr>
            <a:lvl3pPr marL="0" indent="0" algn="ctr">
              <a:spcBef>
                <a:spcPts val="0"/>
              </a:spcBef>
              <a:buSzTx/>
              <a:buNone/>
              <a:defRPr sz="1969"/>
            </a:lvl3pPr>
            <a:lvl4pPr marL="0" indent="0" algn="ctr">
              <a:spcBef>
                <a:spcPts val="0"/>
              </a:spcBef>
              <a:buSzTx/>
              <a:buNone/>
              <a:defRPr sz="1969"/>
            </a:lvl4pPr>
            <a:lvl5pPr marL="0" indent="0" algn="ctr">
              <a:spcBef>
                <a:spcPts val="0"/>
              </a:spcBef>
              <a:buSzTx/>
              <a:buNone/>
              <a:defRPr sz="1969"/>
            </a:lvl5pPr>
          </a:lstStyle>
          <a:p>
            <a:r>
              <a:rPr lang="en-GB" dirty="0" smtClean="0"/>
              <a:t>Additional Info here</a:t>
            </a:r>
          </a:p>
        </p:txBody>
      </p:sp>
      <p:sp>
        <p:nvSpPr>
          <p:cNvPr id="6" name="TextBox 5"/>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002" y="1493248"/>
            <a:ext cx="2101996" cy="1217295"/>
          </a:xfrm>
          <a:prstGeom prst="rect">
            <a:avLst/>
          </a:prstGeom>
        </p:spPr>
      </p:pic>
      <p:sp>
        <p:nvSpPr>
          <p:cNvPr id="8" name="TextBox 7"/>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bg1"/>
                </a:solidFill>
                <a:sym typeface="Luengo"/>
              </a:rPr>
              <a:t>@</a:t>
            </a:r>
            <a:r>
              <a:rPr lang="en-US" sz="1406" dirty="0" err="1" smtClean="0">
                <a:solidFill>
                  <a:schemeClr val="bg1"/>
                </a:solidFill>
                <a:sym typeface="Luengo"/>
              </a:rPr>
              <a:t>labsofdc</a:t>
            </a:r>
            <a:endParaRPr lang="en-US" sz="1406" dirty="0">
              <a:solidFill>
                <a:schemeClr val="bg1"/>
              </a:solidFill>
              <a:sym typeface="Luengo"/>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entral Text - White">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tx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tx1"/>
              </a:solidFill>
              <a:effectLst/>
              <a:uFillTx/>
              <a:latin typeface="Luengo"/>
              <a:ea typeface="Luengo"/>
              <a:cs typeface="Luengo"/>
              <a:sym typeface="Luengo"/>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672" y="6265152"/>
            <a:ext cx="258953" cy="375047"/>
          </a:xfrm>
          <a:prstGeom prst="rect">
            <a:avLst/>
          </a:prstGeom>
        </p:spPr>
      </p:pic>
      <p:sp>
        <p:nvSpPr>
          <p:cNvPr id="4" name="Text Placeholder 3"/>
          <p:cNvSpPr>
            <a:spLocks noGrp="1"/>
          </p:cNvSpPr>
          <p:nvPr>
            <p:ph type="body" sz="quarter" idx="10"/>
          </p:nvPr>
        </p:nvSpPr>
        <p:spPr>
          <a:xfrm>
            <a:off x="2221271" y="1792954"/>
            <a:ext cx="7749457" cy="3272093"/>
          </a:xfrm>
        </p:spPr>
        <p:txBody>
          <a:bodyPr anchor="ctr"/>
          <a:lstStyle>
            <a:lvl1pPr algn="ctr">
              <a:defRPr sz="3375">
                <a:solidFill>
                  <a:schemeClr val="accent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smtClean="0"/>
              <a:t>Click to edit Master text styles</a:t>
            </a:r>
          </a:p>
        </p:txBody>
      </p:sp>
      <p:sp>
        <p:nvSpPr>
          <p:cNvPr id="6" name="TextBox 5"/>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ym typeface="Luengo"/>
              </a:rPr>
              <a:t>@</a:t>
            </a:r>
            <a:r>
              <a:rPr lang="en-US" sz="1406" dirty="0" err="1" smtClean="0">
                <a:sym typeface="Luengo"/>
              </a:rPr>
              <a:t>labsofdc</a:t>
            </a:r>
            <a:endParaRPr lang="en-US" sz="1406" dirty="0">
              <a:sym typeface="Luengo"/>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entral Text - Whit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21271" y="1792954"/>
            <a:ext cx="7749457" cy="3272093"/>
          </a:xfrm>
        </p:spPr>
        <p:txBody>
          <a:bodyPr anchor="ctr"/>
          <a:lstStyle>
            <a:lvl1pPr algn="ctr">
              <a:defRPr sz="3375">
                <a:solidFill>
                  <a:schemeClr val="accent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smtClean="0"/>
              <a:t>Click to edit Master text styles</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nal Slide and Contact">
    <p:spTree>
      <p:nvGrpSpPr>
        <p:cNvPr id="1" name=""/>
        <p:cNvGrpSpPr/>
        <p:nvPr/>
      </p:nvGrpSpPr>
      <p:grpSpPr>
        <a:xfrm>
          <a:off x="0" y="0"/>
          <a:ext cx="0" cy="0"/>
          <a:chOff x="0" y="0"/>
          <a:chExt cx="0" cy="0"/>
        </a:xfrm>
      </p:grpSpPr>
      <p:sp>
        <p:nvSpPr>
          <p:cNvPr id="5" name="TextBox 4"/>
          <p:cNvSpPr txBox="1"/>
          <p:nvPr/>
        </p:nvSpPr>
        <p:spPr>
          <a:xfrm>
            <a:off x="3357699" y="3590889"/>
            <a:ext cx="5464696" cy="418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2250"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2250" b="0" i="0" u="none" strike="noStrike" cap="none" spc="0" normalizeH="0" baseline="0" dirty="0">
              <a:ln>
                <a:noFill/>
              </a:ln>
              <a:solidFill>
                <a:schemeClr val="bg1"/>
              </a:solidFill>
              <a:effectLst/>
              <a:uFillTx/>
              <a:latin typeface="Luengo"/>
              <a:ea typeface="Luengo"/>
              <a:cs typeface="Luengo"/>
              <a:sym typeface="Luengo"/>
            </a:endParaRPr>
          </a:p>
        </p:txBody>
      </p:sp>
      <p:sp>
        <p:nvSpPr>
          <p:cNvPr id="6" name="TextBox 5"/>
          <p:cNvSpPr txBox="1"/>
          <p:nvPr/>
        </p:nvSpPr>
        <p:spPr>
          <a:xfrm>
            <a:off x="4270255" y="4224723"/>
            <a:ext cx="3697335" cy="504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l"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enquiries@digitalcreativity.ac.uk</a:t>
            </a:r>
            <a:endParaRPr kumimoji="0" lang="en-US" sz="1406" b="0" i="0" u="none" strike="noStrike" cap="none" spc="0" normalizeH="0" baseline="0" dirty="0" smtClean="0">
              <a:ln>
                <a:noFill/>
              </a:ln>
              <a:solidFill>
                <a:schemeClr val="bg1"/>
              </a:solidFill>
              <a:effectLst/>
              <a:uFillTx/>
              <a:latin typeface="Luengo"/>
              <a:ea typeface="Luengo"/>
              <a:cs typeface="Luengo"/>
              <a:sym typeface="Luengo"/>
            </a:endParaRPr>
          </a:p>
          <a:p>
            <a:pPr marL="0" marR="0" indent="0" algn="l"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smtClean="0">
                <a:ln>
                  <a:noFill/>
                </a:ln>
                <a:solidFill>
                  <a:schemeClr val="bg1"/>
                </a:solidFill>
                <a:effectLst/>
                <a:uFillTx/>
                <a:latin typeface="Luengo"/>
                <a:ea typeface="Luengo"/>
                <a:cs typeface="Luengo"/>
                <a:sym typeface="Luengo"/>
              </a:rPr>
              <a:t>@</a:t>
            </a: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labsofdc</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002" y="1905734"/>
            <a:ext cx="2101996" cy="1217295"/>
          </a:xfrm>
          <a:prstGeom prst="rect">
            <a:avLst/>
          </a:prstGeom>
        </p:spPr>
      </p:pic>
      <p:grpSp>
        <p:nvGrpSpPr>
          <p:cNvPr id="7" name="Group 6"/>
          <p:cNvGrpSpPr/>
          <p:nvPr/>
        </p:nvGrpSpPr>
        <p:grpSpPr>
          <a:xfrm>
            <a:off x="847627" y="4968491"/>
            <a:ext cx="3216545" cy="1501137"/>
            <a:chOff x="1582702" y="6927301"/>
            <a:chExt cx="4574782" cy="213495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702" y="8569379"/>
              <a:ext cx="2003548" cy="49287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32" y="6927301"/>
              <a:ext cx="3276403" cy="125828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937" y="8569379"/>
              <a:ext cx="2003547" cy="450797"/>
            </a:xfrm>
            <a:prstGeom prst="rect">
              <a:avLst/>
            </a:prstGeom>
          </p:spPr>
        </p:pic>
      </p:grpSp>
      <p:grpSp>
        <p:nvGrpSpPr>
          <p:cNvPr id="13" name="Group 12"/>
          <p:cNvGrpSpPr/>
          <p:nvPr/>
        </p:nvGrpSpPr>
        <p:grpSpPr>
          <a:xfrm>
            <a:off x="7536828" y="4522259"/>
            <a:ext cx="3820961" cy="2055389"/>
            <a:chOff x="10719372" y="6431657"/>
            <a:chExt cx="5434422" cy="2923219"/>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0974" y="7128348"/>
              <a:ext cx="2552820" cy="597359"/>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19372" y="8276756"/>
              <a:ext cx="2313564" cy="107812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92447" y="7128348"/>
              <a:ext cx="2140489" cy="85619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00624" y="8665499"/>
              <a:ext cx="2210533" cy="300633"/>
            </a:xfrm>
            <a:prstGeom prst="rect">
              <a:avLst/>
            </a:prstGeom>
          </p:spPr>
        </p:pic>
        <p:sp>
          <p:nvSpPr>
            <p:cNvPr id="18" name="TextBox 17"/>
            <p:cNvSpPr txBox="1"/>
            <p:nvPr/>
          </p:nvSpPr>
          <p:spPr>
            <a:xfrm flipH="1">
              <a:off x="12142892" y="6431657"/>
              <a:ext cx="1780086" cy="453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smtClean="0">
                  <a:ln>
                    <a:noFill/>
                  </a:ln>
                  <a:solidFill>
                    <a:schemeClr val="bg1"/>
                  </a:solidFill>
                  <a:effectLst/>
                  <a:uFillTx/>
                  <a:latin typeface="Luengo"/>
                  <a:ea typeface="Luengo"/>
                  <a:cs typeface="Luengo"/>
                  <a:sym typeface="Luengo"/>
                </a:rPr>
                <a:t>Funded by:</a:t>
              </a:r>
              <a:endParaRPr kumimoji="0" lang="en-US" sz="1406" b="0" i="0" u="none" strike="noStrike" cap="none" spc="0" normalizeH="0" baseline="0">
                <a:ln>
                  <a:noFill/>
                </a:ln>
                <a:solidFill>
                  <a:schemeClr val="bg1"/>
                </a:solidFill>
                <a:effectLst/>
                <a:uFillTx/>
                <a:latin typeface="Luengo"/>
                <a:ea typeface="Luengo"/>
                <a:cs typeface="Luengo"/>
                <a:sym typeface="Luengo"/>
              </a:endParaRPr>
            </a:p>
          </p:txBody>
        </p:sp>
      </p:grpSp>
    </p:spTree>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4" name="Shape 64"/>
          <p:cNvSpPr>
            <a:spLocks noGrp="1"/>
          </p:cNvSpPr>
          <p:nvPr>
            <p:ph type="body" idx="1"/>
          </p:nvPr>
        </p:nvSpPr>
        <p:spPr>
          <a:xfrm>
            <a:off x="714375" y="535781"/>
            <a:ext cx="10751344" cy="5777508"/>
          </a:xfrm>
          <a:prstGeom prst="rect">
            <a:avLst/>
          </a:prstGeom>
        </p:spPr>
        <p:txBody>
          <a:bodyPr/>
          <a:lstStyle>
            <a:lvl1pPr marL="366104" indent="-366104">
              <a:lnSpc>
                <a:spcPct val="120000"/>
              </a:lnSpc>
              <a:spcBef>
                <a:spcPts val="3234"/>
              </a:spcBef>
              <a:defRPr sz="3234"/>
            </a:lvl1pPr>
            <a:lvl2pPr marL="732208" indent="-366104">
              <a:lnSpc>
                <a:spcPct val="120000"/>
              </a:lnSpc>
              <a:spcBef>
                <a:spcPts val="3234"/>
              </a:spcBef>
              <a:defRPr sz="3234"/>
            </a:lvl2pPr>
            <a:lvl3pPr marL="1098313" indent="-366104">
              <a:lnSpc>
                <a:spcPct val="120000"/>
              </a:lnSpc>
              <a:spcBef>
                <a:spcPts val="3234"/>
              </a:spcBef>
              <a:defRPr sz="3234"/>
            </a:lvl3pPr>
            <a:lvl4pPr marL="1464417" indent="-366104">
              <a:lnSpc>
                <a:spcPct val="120000"/>
              </a:lnSpc>
              <a:spcBef>
                <a:spcPts val="3234"/>
              </a:spcBef>
              <a:defRPr sz="3234"/>
            </a:lvl4pPr>
            <a:lvl5pPr marL="1830521" indent="-366104">
              <a:lnSpc>
                <a:spcPct val="120000"/>
              </a:lnSpc>
              <a:spcBef>
                <a:spcPts val="3234"/>
              </a:spcBef>
              <a:defRPr sz="3234"/>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5929312" y="6518672"/>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08429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1C26319-D66A-4282-BFD3-A57F1538D5E1}" type="datetimeFigureOut">
              <a:rPr lang="en-US" smtClean="0"/>
              <a:pPr/>
              <a:t>2/23/2018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08448E0-AB33-4753-909A-72EA865EFEA4}" type="slidenum">
              <a:rPr lang="en-US" smtClean="0"/>
              <a:pPr/>
              <a:t>‹#›</a:t>
            </a:fld>
            <a:endParaRPr lang="en-US"/>
          </a:p>
        </p:txBody>
      </p:sp>
    </p:spTree>
    <p:extLst>
      <p:ext uri="{BB962C8B-B14F-4D97-AF65-F5344CB8AC3E}">
        <p14:creationId xmlns:p14="http://schemas.microsoft.com/office/powerpoint/2010/main" val="1529640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495550" y="2307238"/>
            <a:ext cx="6937375" cy="2462212"/>
          </a:xfrm>
        </p:spPr>
        <p:txBody>
          <a:bodyPr/>
          <a:lstStyle>
            <a:lvl1pPr marL="0" indent="0" algn="ctr">
              <a:buNone/>
              <a:defRPr/>
            </a:lvl1pPr>
          </a:lstStyle>
          <a:p>
            <a:pPr lvl="0"/>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5836207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C26319-D66A-4282-BFD3-A57F1538D5E1}" type="datetimeFigureOut">
              <a:rPr lang="en-US" smtClean="0"/>
              <a:pPr/>
              <a:t>2/23/2018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08448E0-AB33-4753-909A-72EA865EFEA4}" type="slidenum">
              <a:rPr lang="en-US" smtClean="0"/>
              <a:pPr/>
              <a:t>‹#›</a:t>
            </a:fld>
            <a:endParaRPr lang="en-US"/>
          </a:p>
        </p:txBody>
      </p:sp>
    </p:spTree>
    <p:extLst>
      <p:ext uri="{BB962C8B-B14F-4D97-AF65-F5344CB8AC3E}">
        <p14:creationId xmlns:p14="http://schemas.microsoft.com/office/powerpoint/2010/main" val="265537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without logo">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1176898" y="1572023"/>
            <a:ext cx="9618762" cy="2058145"/>
          </a:xfrm>
          <a:prstGeom prst="rect">
            <a:avLst/>
          </a:prstGeom>
        </p:spPr>
        <p:txBody>
          <a:bodyPr/>
          <a:lstStyle/>
          <a:p>
            <a:r>
              <a:rPr lang="en-GB" dirty="0" smtClean="0"/>
              <a:t>Title</a:t>
            </a:r>
            <a:endParaRPr dirty="0"/>
          </a:p>
        </p:txBody>
      </p:sp>
      <p:sp>
        <p:nvSpPr>
          <p:cNvPr id="14" name="Shape 13"/>
          <p:cNvSpPr>
            <a:spLocks noGrp="1"/>
          </p:cNvSpPr>
          <p:nvPr>
            <p:ph type="body" sz="half" idx="1" hasCustomPrompt="1"/>
          </p:nvPr>
        </p:nvSpPr>
        <p:spPr>
          <a:xfrm>
            <a:off x="1176898" y="3836493"/>
            <a:ext cx="9618762" cy="663931"/>
          </a:xfrm>
          <a:prstGeom prst="rect">
            <a:avLst/>
          </a:prstGeom>
        </p:spPr>
        <p:txBody>
          <a:bodyPr anchor="t"/>
          <a:lstStyle>
            <a:lvl1pPr marL="0" indent="0" algn="ctr">
              <a:spcBef>
                <a:spcPts val="0"/>
              </a:spcBef>
              <a:buSzTx/>
              <a:buNone/>
              <a:defRPr sz="1969" baseline="0"/>
            </a:lvl1pPr>
            <a:lvl2pPr marL="0" indent="0" algn="ctr">
              <a:spcBef>
                <a:spcPts val="0"/>
              </a:spcBef>
              <a:buSzTx/>
              <a:buNone/>
              <a:defRPr sz="1969"/>
            </a:lvl2pPr>
            <a:lvl3pPr marL="0" indent="0" algn="ctr">
              <a:spcBef>
                <a:spcPts val="0"/>
              </a:spcBef>
              <a:buSzTx/>
              <a:buNone/>
              <a:defRPr sz="1969"/>
            </a:lvl3pPr>
            <a:lvl4pPr marL="0" indent="0" algn="ctr">
              <a:spcBef>
                <a:spcPts val="0"/>
              </a:spcBef>
              <a:buSzTx/>
              <a:buNone/>
              <a:defRPr sz="1969"/>
            </a:lvl4pPr>
            <a:lvl5pPr marL="0" indent="0" algn="ctr">
              <a:spcBef>
                <a:spcPts val="0"/>
              </a:spcBef>
              <a:buSzTx/>
              <a:buNone/>
              <a:defRPr sz="1969"/>
            </a:lvl5pPr>
          </a:lstStyle>
          <a:p>
            <a:r>
              <a:rPr lang="en-GB" dirty="0" smtClean="0"/>
              <a:t>Additional Info here</a:t>
            </a:r>
          </a:p>
        </p:txBody>
      </p:sp>
      <p:sp>
        <p:nvSpPr>
          <p:cNvPr id="6" name="TextBox 5"/>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sp>
        <p:nvSpPr>
          <p:cNvPr id="8" name="TextBox 7"/>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bg1"/>
                </a:solidFill>
                <a:sym typeface="Luengo"/>
              </a:rPr>
              <a:t>@</a:t>
            </a:r>
            <a:r>
              <a:rPr lang="en-US" sz="1406" dirty="0" err="1" smtClean="0">
                <a:solidFill>
                  <a:schemeClr val="bg1"/>
                </a:solidFill>
                <a:sym typeface="Luengo"/>
              </a:rPr>
              <a:t>labsofdc</a:t>
            </a:r>
            <a:endParaRPr lang="en-US" sz="1406" dirty="0">
              <a:solidFill>
                <a:schemeClr val="bg1"/>
              </a:solidFill>
              <a:sym typeface="Luengo"/>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text with title - pi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Title</a:t>
            </a:r>
            <a:endParaRPr lang="en-US" dirty="0"/>
          </a:p>
        </p:txBody>
      </p:sp>
      <p:sp>
        <p:nvSpPr>
          <p:cNvPr id="7" name="Text Placeholder 6"/>
          <p:cNvSpPr>
            <a:spLocks noGrp="1"/>
          </p:cNvSpPr>
          <p:nvPr>
            <p:ph type="body" sz="quarter" idx="11"/>
          </p:nvPr>
        </p:nvSpPr>
        <p:spPr>
          <a:xfrm>
            <a:off x="333375" y="1285875"/>
            <a:ext cx="11525250" cy="50553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sp>
        <p:nvSpPr>
          <p:cNvPr id="11" name="TextBox 10"/>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bg1"/>
                </a:solidFill>
                <a:sym typeface="Luengo"/>
              </a:rPr>
              <a:t>@</a:t>
            </a:r>
            <a:r>
              <a:rPr lang="en-US" sz="1406" dirty="0" err="1" smtClean="0">
                <a:solidFill>
                  <a:schemeClr val="bg1"/>
                </a:solidFill>
                <a:sym typeface="Luengo"/>
              </a:rPr>
              <a:t>labsofdc</a:t>
            </a:r>
            <a:endParaRPr lang="en-US" sz="1406" dirty="0">
              <a:solidFill>
                <a:schemeClr val="bg1"/>
              </a:solidFill>
              <a:sym typeface="Luengo"/>
            </a:endParaRPr>
          </a:p>
        </p:txBody>
      </p:sp>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ndard Text Slide - Pink">
    <p:spTree>
      <p:nvGrpSpPr>
        <p:cNvPr id="1" name=""/>
        <p:cNvGrpSpPr/>
        <p:nvPr/>
      </p:nvGrpSpPr>
      <p:grpSpPr>
        <a:xfrm>
          <a:off x="0" y="0"/>
          <a:ext cx="0" cy="0"/>
          <a:chOff x="0" y="0"/>
          <a:chExt cx="0" cy="0"/>
        </a:xfrm>
      </p:grpSpPr>
      <p:sp>
        <p:nvSpPr>
          <p:cNvPr id="48" name="Shape 48"/>
          <p:cNvSpPr>
            <a:spLocks noGrp="1"/>
          </p:cNvSpPr>
          <p:nvPr>
            <p:ph type="body" idx="1"/>
          </p:nvPr>
        </p:nvSpPr>
        <p:spPr>
          <a:xfrm>
            <a:off x="333375" y="233797"/>
            <a:ext cx="11525250" cy="61152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Box 4"/>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sp>
        <p:nvSpPr>
          <p:cNvPr id="7" name="TextBox 6"/>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bg1"/>
                </a:solidFill>
                <a:sym typeface="Luengo"/>
              </a:rPr>
              <a:t>@</a:t>
            </a:r>
            <a:r>
              <a:rPr lang="en-US" sz="1406" dirty="0" err="1" smtClean="0">
                <a:solidFill>
                  <a:schemeClr val="bg1"/>
                </a:solidFill>
                <a:sym typeface="Luengo"/>
              </a:rPr>
              <a:t>labsofdc</a:t>
            </a:r>
            <a:endParaRPr lang="en-US" sz="1406" dirty="0">
              <a:solidFill>
                <a:schemeClr val="bg1"/>
              </a:solidFill>
              <a:sym typeface="Luengo"/>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 Pink">
    <p:spTree>
      <p:nvGrpSpPr>
        <p:cNvPr id="1" name=""/>
        <p:cNvGrpSpPr/>
        <p:nvPr/>
      </p:nvGrpSpPr>
      <p:grpSpPr>
        <a:xfrm>
          <a:off x="0" y="0"/>
          <a:ext cx="0" cy="0"/>
          <a:chOff x="0" y="0"/>
          <a:chExt cx="0" cy="0"/>
        </a:xfrm>
      </p:grpSpPr>
      <p:sp>
        <p:nvSpPr>
          <p:cNvPr id="48" name="Shape 48"/>
          <p:cNvSpPr>
            <a:spLocks noGrp="1"/>
          </p:cNvSpPr>
          <p:nvPr>
            <p:ph type="body" idx="1" hasCustomPrompt="1"/>
          </p:nvPr>
        </p:nvSpPr>
        <p:spPr>
          <a:xfrm>
            <a:off x="1929765" y="1834515"/>
            <a:ext cx="8332470" cy="3188970"/>
          </a:xfrm>
          <a:prstGeom prst="rect">
            <a:avLst/>
          </a:prstGeom>
        </p:spPr>
        <p:txBody>
          <a:bodyPr anchor="ctr">
            <a:normAutofit/>
          </a:bodyPr>
          <a:lstStyle>
            <a:lvl1pPr algn="ctr">
              <a:defRPr sz="3797" baseline="0"/>
            </a:lvl1pPr>
          </a:lstStyle>
          <a:p>
            <a:r>
              <a:rPr lang="en-GB" dirty="0" smtClean="0"/>
              <a:t>New Section</a:t>
            </a:r>
          </a:p>
          <a:p>
            <a:r>
              <a:rPr lang="en-GB" dirty="0" smtClean="0"/>
              <a:t>Title</a:t>
            </a:r>
            <a:endParaRPr dirty="0"/>
          </a:p>
        </p:txBody>
      </p:sp>
      <p:sp>
        <p:nvSpPr>
          <p:cNvPr id="5" name="TextBox 4"/>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bg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bg1"/>
              </a:solidFill>
              <a:effectLst/>
              <a:uFillTx/>
              <a:latin typeface="Luengo"/>
              <a:ea typeface="Luengo"/>
              <a:cs typeface="Luengo"/>
              <a:sym typeface="Luengo"/>
            </a:endParaRPr>
          </a:p>
        </p:txBody>
      </p:sp>
      <p:sp>
        <p:nvSpPr>
          <p:cNvPr id="7" name="TextBox 6"/>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bg1"/>
                </a:solidFill>
                <a:sym typeface="Luengo"/>
              </a:rPr>
              <a:t>@</a:t>
            </a:r>
            <a:r>
              <a:rPr lang="en-US" sz="1406" dirty="0" err="1" smtClean="0">
                <a:solidFill>
                  <a:schemeClr val="bg1"/>
                </a:solidFill>
                <a:sym typeface="Luengo"/>
              </a:rPr>
              <a:t>labsofdc</a:t>
            </a:r>
            <a:endParaRPr lang="en-US" sz="1406" dirty="0">
              <a:solidFill>
                <a:schemeClr val="bg1"/>
              </a:solidFill>
              <a:sym typeface="Luengo"/>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with Logo - White">
    <p:bg>
      <p:bgPr>
        <a:solidFill>
          <a:schemeClr val="bg1"/>
        </a:solidFill>
        <a:effectLst/>
      </p:bgPr>
    </p:bg>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1286619" y="2774850"/>
            <a:ext cx="9618762" cy="1240097"/>
          </a:xfrm>
          <a:prstGeom prst="rect">
            <a:avLst/>
          </a:prstGeom>
        </p:spPr>
        <p:txBody>
          <a:bodyPr/>
          <a:lstStyle>
            <a:lvl1pPr>
              <a:defRPr>
                <a:solidFill>
                  <a:schemeClr val="accent1"/>
                </a:solidFill>
              </a:defRPr>
            </a:lvl1pPr>
          </a:lstStyle>
          <a:p>
            <a:r>
              <a:rPr lang="en-GB" dirty="0" smtClean="0"/>
              <a:t>Title</a:t>
            </a:r>
            <a:endParaRPr dirty="0"/>
          </a:p>
        </p:txBody>
      </p:sp>
      <p:sp>
        <p:nvSpPr>
          <p:cNvPr id="14" name="Shape 13"/>
          <p:cNvSpPr>
            <a:spLocks noGrp="1"/>
          </p:cNvSpPr>
          <p:nvPr>
            <p:ph type="body" sz="half" idx="1" hasCustomPrompt="1"/>
          </p:nvPr>
        </p:nvSpPr>
        <p:spPr>
          <a:xfrm>
            <a:off x="1286626" y="4183965"/>
            <a:ext cx="9618762" cy="663931"/>
          </a:xfrm>
          <a:prstGeom prst="rect">
            <a:avLst/>
          </a:prstGeom>
        </p:spPr>
        <p:txBody>
          <a:bodyPr anchor="t"/>
          <a:lstStyle>
            <a:lvl1pPr marL="0" indent="0" algn="ctr">
              <a:spcBef>
                <a:spcPts val="0"/>
              </a:spcBef>
              <a:buSzTx/>
              <a:buNone/>
              <a:defRPr sz="1969" baseline="0">
                <a:solidFill>
                  <a:schemeClr val="accent1"/>
                </a:solidFill>
              </a:defRPr>
            </a:lvl1pPr>
            <a:lvl2pPr marL="0" indent="0" algn="ctr">
              <a:spcBef>
                <a:spcPts val="0"/>
              </a:spcBef>
              <a:buSzTx/>
              <a:buNone/>
              <a:defRPr sz="1969"/>
            </a:lvl2pPr>
            <a:lvl3pPr marL="0" indent="0" algn="ctr">
              <a:spcBef>
                <a:spcPts val="0"/>
              </a:spcBef>
              <a:buSzTx/>
              <a:buNone/>
              <a:defRPr sz="1969"/>
            </a:lvl3pPr>
            <a:lvl4pPr marL="0" indent="0" algn="ctr">
              <a:spcBef>
                <a:spcPts val="0"/>
              </a:spcBef>
              <a:buSzTx/>
              <a:buNone/>
              <a:defRPr sz="1969"/>
            </a:lvl4pPr>
            <a:lvl5pPr marL="0" indent="0" algn="ctr">
              <a:spcBef>
                <a:spcPts val="0"/>
              </a:spcBef>
              <a:buSzTx/>
              <a:buNone/>
              <a:defRPr sz="1969"/>
            </a:lvl5pPr>
          </a:lstStyle>
          <a:p>
            <a:r>
              <a:rPr lang="en-GB" dirty="0" smtClean="0"/>
              <a:t>Additional Info here</a:t>
            </a:r>
          </a:p>
        </p:txBody>
      </p:sp>
      <p:sp>
        <p:nvSpPr>
          <p:cNvPr id="6" name="TextBox 5"/>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tx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tx1"/>
              </a:solidFill>
              <a:effectLst/>
              <a:uFillTx/>
              <a:latin typeface="Luengo"/>
              <a:ea typeface="Luengo"/>
              <a:cs typeface="Luengo"/>
              <a:sym typeface="Luengo"/>
            </a:endParaRPr>
          </a:p>
        </p:txBody>
      </p:sp>
      <p:sp>
        <p:nvSpPr>
          <p:cNvPr id="8" name="TextBox 7"/>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tx1"/>
                </a:solidFill>
                <a:sym typeface="Luengo"/>
              </a:rPr>
              <a:t>@</a:t>
            </a:r>
            <a:r>
              <a:rPr lang="en-US" sz="1406" dirty="0" err="1" smtClean="0">
                <a:solidFill>
                  <a:schemeClr val="tx1"/>
                </a:solidFill>
                <a:sym typeface="Luengo"/>
              </a:rPr>
              <a:t>labsofdc</a:t>
            </a:r>
            <a:endParaRPr lang="en-US" sz="1406" dirty="0">
              <a:solidFill>
                <a:schemeClr val="tx1"/>
              </a:solidFill>
              <a:sym typeface="Luengo"/>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9672" y="6265152"/>
            <a:ext cx="258953" cy="375047"/>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76199" y="1154784"/>
            <a:ext cx="2404548" cy="1395647"/>
          </a:xfrm>
          <a:prstGeom prst="rect">
            <a:avLst/>
          </a:prstGeom>
        </p:spPr>
      </p:pic>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Slide no Logo - White">
    <p:bg>
      <p:bgPr>
        <a:solidFill>
          <a:schemeClr val="bg1"/>
        </a:solidFill>
        <a:effectLst/>
      </p:bgPr>
    </p:bg>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1286619" y="1809668"/>
            <a:ext cx="9618762" cy="1859807"/>
          </a:xfrm>
          <a:prstGeom prst="rect">
            <a:avLst/>
          </a:prstGeom>
        </p:spPr>
        <p:txBody>
          <a:bodyPr/>
          <a:lstStyle>
            <a:lvl1pPr>
              <a:defRPr>
                <a:solidFill>
                  <a:schemeClr val="accent1"/>
                </a:solidFill>
              </a:defRPr>
            </a:lvl1pPr>
          </a:lstStyle>
          <a:p>
            <a:r>
              <a:rPr lang="en-GB" dirty="0" smtClean="0"/>
              <a:t>Title</a:t>
            </a:r>
            <a:endParaRPr dirty="0"/>
          </a:p>
        </p:txBody>
      </p:sp>
      <p:sp>
        <p:nvSpPr>
          <p:cNvPr id="14" name="Shape 13"/>
          <p:cNvSpPr>
            <a:spLocks noGrp="1"/>
          </p:cNvSpPr>
          <p:nvPr>
            <p:ph type="body" sz="half" idx="1" hasCustomPrompt="1"/>
          </p:nvPr>
        </p:nvSpPr>
        <p:spPr>
          <a:xfrm>
            <a:off x="1286619" y="3910832"/>
            <a:ext cx="9618762" cy="663931"/>
          </a:xfrm>
          <a:prstGeom prst="rect">
            <a:avLst/>
          </a:prstGeom>
        </p:spPr>
        <p:txBody>
          <a:bodyPr anchor="t"/>
          <a:lstStyle>
            <a:lvl1pPr marL="0" indent="0" algn="ctr">
              <a:spcBef>
                <a:spcPts val="0"/>
              </a:spcBef>
              <a:buSzTx/>
              <a:buNone/>
              <a:defRPr sz="1969" baseline="0">
                <a:solidFill>
                  <a:schemeClr val="accent1"/>
                </a:solidFill>
              </a:defRPr>
            </a:lvl1pPr>
            <a:lvl2pPr marL="0" indent="0" algn="ctr">
              <a:spcBef>
                <a:spcPts val="0"/>
              </a:spcBef>
              <a:buSzTx/>
              <a:buNone/>
              <a:defRPr sz="1969"/>
            </a:lvl2pPr>
            <a:lvl3pPr marL="0" indent="0" algn="ctr">
              <a:spcBef>
                <a:spcPts val="0"/>
              </a:spcBef>
              <a:buSzTx/>
              <a:buNone/>
              <a:defRPr sz="1969"/>
            </a:lvl3pPr>
            <a:lvl4pPr marL="0" indent="0" algn="ctr">
              <a:spcBef>
                <a:spcPts val="0"/>
              </a:spcBef>
              <a:buSzTx/>
              <a:buNone/>
              <a:defRPr sz="1969"/>
            </a:lvl4pPr>
            <a:lvl5pPr marL="0" indent="0" algn="ctr">
              <a:spcBef>
                <a:spcPts val="0"/>
              </a:spcBef>
              <a:buSzTx/>
              <a:buNone/>
              <a:defRPr sz="1969"/>
            </a:lvl5pPr>
          </a:lstStyle>
          <a:p>
            <a:r>
              <a:rPr lang="en-GB" dirty="0" smtClean="0"/>
              <a:t>Additional Info here</a:t>
            </a:r>
          </a:p>
        </p:txBody>
      </p:sp>
      <p:sp>
        <p:nvSpPr>
          <p:cNvPr id="6" name="TextBox 5"/>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tx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tx1"/>
              </a:solidFill>
              <a:effectLst/>
              <a:uFillTx/>
              <a:latin typeface="Luengo"/>
              <a:ea typeface="Luengo"/>
              <a:cs typeface="Luengo"/>
              <a:sym typeface="Luengo"/>
            </a:endParaRPr>
          </a:p>
        </p:txBody>
      </p:sp>
      <p:sp>
        <p:nvSpPr>
          <p:cNvPr id="8" name="TextBox 7"/>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olidFill>
                  <a:schemeClr val="tx1"/>
                </a:solidFill>
                <a:sym typeface="Luengo"/>
              </a:rPr>
              <a:t>@</a:t>
            </a:r>
            <a:r>
              <a:rPr lang="en-US" sz="1406" dirty="0" err="1" smtClean="0">
                <a:solidFill>
                  <a:schemeClr val="tx1"/>
                </a:solidFill>
                <a:sym typeface="Luengo"/>
              </a:rPr>
              <a:t>labsofdc</a:t>
            </a:r>
            <a:endParaRPr lang="en-US" sz="1406" dirty="0">
              <a:solidFill>
                <a:schemeClr val="tx1"/>
              </a:solidFill>
              <a:sym typeface="Luengo"/>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9672" y="6265152"/>
            <a:ext cx="258953" cy="375047"/>
          </a:xfrm>
          <a:prstGeom prst="rect">
            <a:avLst/>
          </a:prstGeom>
        </p:spPr>
      </p:pic>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tandard Text with title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9" name="TextBox 8"/>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tx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tx1"/>
              </a:solidFill>
              <a:effectLst/>
              <a:uFillTx/>
              <a:latin typeface="Luengo"/>
              <a:ea typeface="Luengo"/>
              <a:cs typeface="Luengo"/>
              <a:sym typeface="Luengo"/>
            </a:endParaRPr>
          </a:p>
        </p:txBody>
      </p:sp>
      <p:sp>
        <p:nvSpPr>
          <p:cNvPr id="12" name="Text Placeholder 11"/>
          <p:cNvSpPr>
            <a:spLocks noGrp="1"/>
          </p:cNvSpPr>
          <p:nvPr>
            <p:ph type="body" sz="quarter" idx="11"/>
          </p:nvPr>
        </p:nvSpPr>
        <p:spPr>
          <a:xfrm>
            <a:off x="333375" y="1311593"/>
            <a:ext cx="11525250" cy="50664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672" y="6265152"/>
            <a:ext cx="258953" cy="375047"/>
          </a:xfrm>
          <a:prstGeom prst="rect">
            <a:avLst/>
          </a:prstGeom>
        </p:spPr>
      </p:pic>
      <p:cxnSp>
        <p:nvCxnSpPr>
          <p:cNvPr id="16" name="Straight Connector 15"/>
          <p:cNvCxnSpPr/>
          <p:nvPr/>
        </p:nvCxnSpPr>
        <p:spPr>
          <a:xfrm>
            <a:off x="333375" y="1202195"/>
            <a:ext cx="11525250"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8" name="TextBox 7"/>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ym typeface="Luengo"/>
              </a:rPr>
              <a:t>@</a:t>
            </a:r>
            <a:r>
              <a:rPr lang="en-US" sz="1406" dirty="0" err="1" smtClean="0">
                <a:sym typeface="Luengo"/>
              </a:rPr>
              <a:t>labsofdc</a:t>
            </a:r>
            <a:endParaRPr lang="en-US" sz="1406" dirty="0">
              <a:sym typeface="Luengo"/>
            </a:endParaRPr>
          </a:p>
        </p:txBody>
      </p:sp>
    </p:spTree>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9" name="TextBox 8"/>
          <p:cNvSpPr txBox="1"/>
          <p:nvPr/>
        </p:nvSpPr>
        <p:spPr>
          <a:xfrm>
            <a:off x="936078" y="6481429"/>
            <a:ext cx="365562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51" rtl="0" fontAlgn="auto" latinLnBrk="0" hangingPunct="0">
              <a:lnSpc>
                <a:spcPct val="100000"/>
              </a:lnSpc>
              <a:spcBef>
                <a:spcPts val="0"/>
              </a:spcBef>
              <a:spcAft>
                <a:spcPts val="0"/>
              </a:spcAft>
              <a:buClrTx/>
              <a:buSzTx/>
              <a:buFontTx/>
              <a:buNone/>
              <a:tabLst/>
            </a:pPr>
            <a:r>
              <a:rPr kumimoji="0" lang="en-US" sz="1406" b="0" i="0" u="none" strike="noStrike" cap="none" spc="0" normalizeH="0" baseline="0" dirty="0" err="1" smtClean="0">
                <a:ln>
                  <a:noFill/>
                </a:ln>
                <a:solidFill>
                  <a:schemeClr val="tx1"/>
                </a:solidFill>
                <a:effectLst/>
                <a:uFillTx/>
                <a:latin typeface="Luengo"/>
                <a:ea typeface="Luengo"/>
                <a:cs typeface="Luengo"/>
                <a:sym typeface="Luengo"/>
              </a:rPr>
              <a:t>www.digitalcreativity.ac.uk</a:t>
            </a:r>
            <a:endParaRPr kumimoji="0" lang="en-US" sz="1406" b="0" i="0" u="none" strike="noStrike" cap="none" spc="0" normalizeH="0" baseline="0" dirty="0">
              <a:ln>
                <a:noFill/>
              </a:ln>
              <a:solidFill>
                <a:schemeClr val="tx1"/>
              </a:solidFill>
              <a:effectLst/>
              <a:uFillTx/>
              <a:latin typeface="Luengo"/>
              <a:ea typeface="Luengo"/>
              <a:cs typeface="Luengo"/>
              <a:sym typeface="Luengo"/>
            </a:endParaRPr>
          </a:p>
        </p:txBody>
      </p:sp>
      <p:sp>
        <p:nvSpPr>
          <p:cNvPr id="12" name="Text Placeholder 11"/>
          <p:cNvSpPr>
            <a:spLocks noGrp="1"/>
          </p:cNvSpPr>
          <p:nvPr>
            <p:ph type="body" sz="quarter" idx="11"/>
          </p:nvPr>
        </p:nvSpPr>
        <p:spPr>
          <a:xfrm>
            <a:off x="333375" y="1311593"/>
            <a:ext cx="5682499" cy="50664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672" y="6265152"/>
            <a:ext cx="258953" cy="375047"/>
          </a:xfrm>
          <a:prstGeom prst="rect">
            <a:avLst/>
          </a:prstGeom>
        </p:spPr>
      </p:pic>
      <p:cxnSp>
        <p:nvCxnSpPr>
          <p:cNvPr id="16" name="Straight Connector 15"/>
          <p:cNvCxnSpPr/>
          <p:nvPr/>
        </p:nvCxnSpPr>
        <p:spPr>
          <a:xfrm>
            <a:off x="333375" y="1202195"/>
            <a:ext cx="11525250"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8" name="Text Placeholder 11"/>
          <p:cNvSpPr>
            <a:spLocks noGrp="1"/>
          </p:cNvSpPr>
          <p:nvPr>
            <p:ph type="body" sz="quarter" idx="12"/>
          </p:nvPr>
        </p:nvSpPr>
        <p:spPr>
          <a:xfrm>
            <a:off x="6176603" y="1303193"/>
            <a:ext cx="5682022" cy="506643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p:nvSpPr>
        <p:spPr>
          <a:xfrm>
            <a:off x="8552794" y="6481430"/>
            <a:ext cx="1375279" cy="288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defRPr>
            </a:lvl1pPr>
          </a:lstStyle>
          <a:p>
            <a:pPr lvl="0"/>
            <a:r>
              <a:rPr lang="en-US" sz="1406" dirty="0" smtClean="0">
                <a:sym typeface="Luengo"/>
              </a:rPr>
              <a:t>@</a:t>
            </a:r>
            <a:r>
              <a:rPr lang="en-US" sz="1406" dirty="0" err="1" smtClean="0">
                <a:sym typeface="Luengo"/>
              </a:rPr>
              <a:t>labsofdc</a:t>
            </a:r>
            <a:endParaRPr lang="en-US" sz="1406" dirty="0">
              <a:sym typeface="Luengo"/>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33375" y="214313"/>
            <a:ext cx="11525250" cy="98788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smtClean="0"/>
              <a:t>Tit</a:t>
            </a:r>
            <a:r>
              <a:rPr lang="en-GB" dirty="0" smtClean="0"/>
              <a:t>l</a:t>
            </a:r>
            <a:r>
              <a:rPr dirty="0" smtClean="0"/>
              <a:t>e </a:t>
            </a:r>
            <a:r>
              <a:rPr dirty="0"/>
              <a:t>Text</a:t>
            </a:r>
          </a:p>
        </p:txBody>
      </p:sp>
      <p:sp>
        <p:nvSpPr>
          <p:cNvPr id="3" name="Shape 3"/>
          <p:cNvSpPr>
            <a:spLocks noGrp="1"/>
          </p:cNvSpPr>
          <p:nvPr>
            <p:ph type="body" idx="1"/>
          </p:nvPr>
        </p:nvSpPr>
        <p:spPr>
          <a:xfrm>
            <a:off x="333375" y="1334584"/>
            <a:ext cx="11525250" cy="501442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p>
            <a:r>
              <a:rPr dirty="0"/>
              <a:t>Body Level </a:t>
            </a:r>
            <a:r>
              <a:rPr dirty="0" smtClean="0"/>
              <a:t>One</a:t>
            </a:r>
            <a:endParaRPr dirty="0"/>
          </a:p>
          <a:p>
            <a:pPr lvl="1"/>
            <a:r>
              <a:rPr dirty="0"/>
              <a:t>Body Level Two</a:t>
            </a:r>
          </a:p>
          <a:p>
            <a:pPr lvl="2"/>
            <a:r>
              <a:rPr dirty="0"/>
              <a:t>Body Level Three</a:t>
            </a:r>
          </a:p>
          <a:p>
            <a:pPr lvl="3"/>
            <a:r>
              <a:rPr dirty="0"/>
              <a:t>Body Level Four</a:t>
            </a:r>
          </a:p>
          <a:p>
            <a:pPr lvl="4"/>
            <a:r>
              <a:rPr dirty="0"/>
              <a:t>Body Level Five</a:t>
            </a:r>
          </a:p>
        </p:txBody>
      </p:sp>
      <p:pic>
        <p:nvPicPr>
          <p:cNvPr id="4" name="image2.png"/>
          <p:cNvPicPr>
            <a:picLocks noChangeAspect="1"/>
          </p:cNvPicPr>
          <p:nvPr/>
        </p:nvPicPr>
        <p:blipFill>
          <a:blip r:embed="rId19">
            <a:extLst/>
          </a:blip>
          <a:stretch>
            <a:fillRect/>
          </a:stretch>
        </p:blipFill>
        <p:spPr>
          <a:xfrm>
            <a:off x="11566552" y="6254470"/>
            <a:ext cx="331177" cy="376793"/>
          </a:xfrm>
          <a:prstGeom prst="rect">
            <a:avLst/>
          </a:prstGeom>
          <a:ln w="12700">
            <a:miter lim="400000"/>
          </a:ln>
        </p:spPr>
      </p:pic>
    </p:spTree>
    <p:extLst>
      <p:ext uri="{BB962C8B-B14F-4D97-AF65-F5344CB8AC3E}">
        <p14:creationId xmlns:p14="http://schemas.microsoft.com/office/powerpoint/2010/main" val="24980025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73" r:id="rId6"/>
    <p:sldLayoutId id="2147483674" r:id="rId7"/>
    <p:sldLayoutId id="2147483668" r:id="rId8"/>
    <p:sldLayoutId id="2147483669" r:id="rId9"/>
    <p:sldLayoutId id="2147483670" r:id="rId10"/>
    <p:sldLayoutId id="2147483675" r:id="rId11"/>
    <p:sldLayoutId id="2147483671" r:id="rId12"/>
    <p:sldLayoutId id="2147483676" r:id="rId13"/>
    <p:sldLayoutId id="2147483678" r:id="rId14"/>
    <p:sldLayoutId id="2147483679" r:id="rId15"/>
    <p:sldLayoutId id="2147483680" r:id="rId16"/>
  </p:sldLayoutIdLst>
  <p:transition spd="med"/>
  <p:timing>
    <p:tnLst>
      <p:par>
        <p:cTn id="1" dur="indefinite" restart="never" nodeType="tmRoot"/>
      </p:par>
    </p:tnLst>
  </p:timing>
  <p:txStyles>
    <p:titleStyle>
      <a:lvl1pPr marL="0" marR="0" indent="0" algn="ctr" defTabSz="410813" eaLnBrk="1" latinLnBrk="0" hangingPunct="1">
        <a:lnSpc>
          <a:spcPct val="100000"/>
        </a:lnSpc>
        <a:spcBef>
          <a:spcPts val="0"/>
        </a:spcBef>
        <a:spcAft>
          <a:spcPts val="0"/>
        </a:spcAft>
        <a:buClrTx/>
        <a:buSzTx/>
        <a:buFontTx/>
        <a:buNone/>
        <a:tabLst/>
        <a:defRPr sz="4640" b="0" i="0" u="none" strike="noStrike" cap="none" spc="0" baseline="0">
          <a:ln>
            <a:noFill/>
          </a:ln>
          <a:solidFill>
            <a:srgbClr val="FFFFFF"/>
          </a:solidFill>
          <a:uFillTx/>
          <a:latin typeface="Luengo"/>
          <a:ea typeface="Luengo"/>
          <a:cs typeface="Luengo"/>
          <a:sym typeface="Luengo"/>
        </a:defRPr>
      </a:lvl1pPr>
      <a:lvl2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2pPr>
      <a:lvl3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3pPr>
      <a:lvl4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4pPr>
      <a:lvl5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5pPr>
      <a:lvl6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6pPr>
      <a:lvl7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7pPr>
      <a:lvl8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8pPr>
      <a:lvl9pPr marL="0" marR="0" indent="0" algn="ctr" defTabSz="410813" eaLnBrk="1" latinLnBrk="0" hangingPunct="1">
        <a:lnSpc>
          <a:spcPct val="100000"/>
        </a:lnSpc>
        <a:spcBef>
          <a:spcPts val="0"/>
        </a:spcBef>
        <a:spcAft>
          <a:spcPts val="0"/>
        </a:spcAft>
        <a:buClrTx/>
        <a:buSzTx/>
        <a:buFontTx/>
        <a:buNone/>
        <a:tabLst/>
        <a:defRPr sz="5062" b="0" i="0" u="none" strike="noStrike" cap="none" spc="0" baseline="0">
          <a:ln>
            <a:noFill/>
          </a:ln>
          <a:solidFill>
            <a:srgbClr val="FFFFFF"/>
          </a:solidFill>
          <a:uFillTx/>
          <a:latin typeface="Luengo"/>
          <a:ea typeface="Luengo"/>
          <a:cs typeface="Luengo"/>
          <a:sym typeface="Luengo"/>
        </a:defRPr>
      </a:lvl9pPr>
    </p:titleStyle>
    <p:bodyStyle>
      <a:lvl1pPr marL="0" marR="0" indent="0" algn="l" defTabSz="410813" rtl="0" eaLnBrk="1" latinLnBrk="0" hangingPunct="1">
        <a:lnSpc>
          <a:spcPct val="100000"/>
        </a:lnSpc>
        <a:spcBef>
          <a:spcPts val="562"/>
        </a:spcBef>
        <a:spcAft>
          <a:spcPts val="0"/>
        </a:spcAft>
        <a:buClrTx/>
        <a:buSzPct val="82000"/>
        <a:buFont typeface="Arial" charset="0"/>
        <a:buNone/>
        <a:tabLst/>
        <a:defRPr sz="2531" b="0" i="0" u="none" strike="noStrike" cap="none" spc="0" baseline="0">
          <a:ln>
            <a:noFill/>
          </a:ln>
          <a:solidFill>
            <a:srgbClr val="FFFFFF"/>
          </a:solidFill>
          <a:uFillTx/>
          <a:latin typeface="Luengo"/>
          <a:ea typeface="Luengo"/>
          <a:cs typeface="Luengo"/>
          <a:sym typeface="Luengo"/>
        </a:defRPr>
      </a:lvl1pPr>
      <a:lvl2pPr marL="668639" marR="0" indent="-302479" algn="l" defTabSz="410813" rtl="0" eaLnBrk="1" latinLnBrk="0" hangingPunct="1">
        <a:lnSpc>
          <a:spcPct val="100000"/>
        </a:lnSpc>
        <a:spcBef>
          <a:spcPts val="562"/>
        </a:spcBef>
        <a:spcAft>
          <a:spcPts val="0"/>
        </a:spcAft>
        <a:buClrTx/>
        <a:buSzPct val="82000"/>
        <a:buFontTx/>
        <a:buChar char="•"/>
        <a:tabLst/>
        <a:defRPr sz="2250" b="0" i="0" u="none" strike="noStrike" cap="none" spc="0" baseline="0">
          <a:ln>
            <a:noFill/>
          </a:ln>
          <a:solidFill>
            <a:srgbClr val="FFFFFF"/>
          </a:solidFill>
          <a:uFillTx/>
          <a:latin typeface="Luengo"/>
          <a:ea typeface="Luengo"/>
          <a:cs typeface="Luengo"/>
          <a:sym typeface="Luengo"/>
        </a:defRPr>
      </a:lvl2pPr>
      <a:lvl3pPr marL="1034797" marR="0" indent="-302479" algn="l" defTabSz="410813" rtl="0" eaLnBrk="1" latinLnBrk="0" hangingPunct="1">
        <a:lnSpc>
          <a:spcPct val="100000"/>
        </a:lnSpc>
        <a:spcBef>
          <a:spcPts val="562"/>
        </a:spcBef>
        <a:spcAft>
          <a:spcPts val="0"/>
        </a:spcAft>
        <a:buClrTx/>
        <a:buSzPct val="82000"/>
        <a:buFontTx/>
        <a:buChar char="•"/>
        <a:tabLst/>
        <a:defRPr sz="1969" b="0" i="0" u="none" strike="noStrike" cap="none" spc="0" baseline="0">
          <a:ln>
            <a:noFill/>
          </a:ln>
          <a:solidFill>
            <a:srgbClr val="FFFFFF"/>
          </a:solidFill>
          <a:uFillTx/>
          <a:latin typeface="Luengo"/>
          <a:ea typeface="Luengo"/>
          <a:cs typeface="Luengo"/>
          <a:sym typeface="Luengo"/>
        </a:defRPr>
      </a:lvl3pPr>
      <a:lvl4pPr marL="1400956" marR="0" indent="-302479" algn="l" defTabSz="410813" rtl="0" eaLnBrk="1" latinLnBrk="0" hangingPunct="1">
        <a:lnSpc>
          <a:spcPct val="100000"/>
        </a:lnSpc>
        <a:spcBef>
          <a:spcPts val="562"/>
        </a:spcBef>
        <a:spcAft>
          <a:spcPts val="0"/>
        </a:spcAft>
        <a:buClrTx/>
        <a:buSzPct val="82000"/>
        <a:buFontTx/>
        <a:buChar char="•"/>
        <a:tabLst/>
        <a:defRPr sz="1687" b="0" i="0" u="none" strike="noStrike" cap="none" spc="0" baseline="0">
          <a:ln>
            <a:noFill/>
          </a:ln>
          <a:solidFill>
            <a:srgbClr val="FFFFFF"/>
          </a:solidFill>
          <a:uFillTx/>
          <a:latin typeface="Luengo"/>
          <a:ea typeface="Luengo"/>
          <a:cs typeface="Luengo"/>
          <a:sym typeface="Luengo"/>
        </a:defRPr>
      </a:lvl4pPr>
      <a:lvl5pPr marL="1767116" marR="0" indent="-302479" algn="l" defTabSz="410813" rtl="0" eaLnBrk="1" latinLnBrk="0" hangingPunct="1">
        <a:lnSpc>
          <a:spcPct val="100000"/>
        </a:lnSpc>
        <a:spcBef>
          <a:spcPts val="562"/>
        </a:spcBef>
        <a:spcAft>
          <a:spcPts val="0"/>
        </a:spcAft>
        <a:buClrTx/>
        <a:buSzPct val="82000"/>
        <a:buFontTx/>
        <a:buChar char="•"/>
        <a:tabLst/>
        <a:defRPr sz="1687" b="0" i="0" u="none" strike="noStrike" cap="none" spc="0" baseline="0">
          <a:ln>
            <a:noFill/>
          </a:ln>
          <a:solidFill>
            <a:srgbClr val="FFFFFF"/>
          </a:solidFill>
          <a:uFillTx/>
          <a:latin typeface="Luengo"/>
          <a:ea typeface="Luengo"/>
          <a:cs typeface="Luengo"/>
          <a:sym typeface="Luengo"/>
        </a:defRPr>
      </a:lvl5pPr>
      <a:lvl6pPr marL="1821865" marR="0" indent="-303644" algn="l" defTabSz="410813" rtl="0" eaLnBrk="1" latinLnBrk="0" hangingPunct="1">
        <a:lnSpc>
          <a:spcPct val="100000"/>
        </a:lnSpc>
        <a:spcBef>
          <a:spcPts val="2672"/>
        </a:spcBef>
        <a:spcAft>
          <a:spcPts val="0"/>
        </a:spcAft>
        <a:buClrTx/>
        <a:buSzPct val="82000"/>
        <a:buFontTx/>
        <a:buChar char="•"/>
        <a:tabLst/>
        <a:defRPr sz="2672" b="0" i="0" u="none" strike="noStrike" cap="none" spc="0" baseline="0">
          <a:ln>
            <a:noFill/>
          </a:ln>
          <a:solidFill>
            <a:srgbClr val="FFFFFF"/>
          </a:solidFill>
          <a:uFillTx/>
          <a:latin typeface="Luengo"/>
          <a:ea typeface="Luengo"/>
          <a:cs typeface="Luengo"/>
          <a:sym typeface="Luengo"/>
        </a:defRPr>
      </a:lvl6pPr>
      <a:lvl7pPr marL="2125509" marR="0" indent="-303644" algn="l" defTabSz="410813" rtl="0" eaLnBrk="1" latinLnBrk="0" hangingPunct="1">
        <a:lnSpc>
          <a:spcPct val="100000"/>
        </a:lnSpc>
        <a:spcBef>
          <a:spcPts val="2672"/>
        </a:spcBef>
        <a:spcAft>
          <a:spcPts val="0"/>
        </a:spcAft>
        <a:buClrTx/>
        <a:buSzPct val="82000"/>
        <a:buFontTx/>
        <a:buChar char="•"/>
        <a:tabLst/>
        <a:defRPr sz="2672" b="0" i="0" u="none" strike="noStrike" cap="none" spc="0" baseline="0">
          <a:ln>
            <a:noFill/>
          </a:ln>
          <a:solidFill>
            <a:srgbClr val="FFFFFF"/>
          </a:solidFill>
          <a:uFillTx/>
          <a:latin typeface="Luengo"/>
          <a:ea typeface="Luengo"/>
          <a:cs typeface="Luengo"/>
          <a:sym typeface="Luengo"/>
        </a:defRPr>
      </a:lvl7pPr>
      <a:lvl8pPr marL="2429154" marR="0" indent="-303644" algn="l" defTabSz="410813" rtl="0" eaLnBrk="1" latinLnBrk="0" hangingPunct="1">
        <a:lnSpc>
          <a:spcPct val="100000"/>
        </a:lnSpc>
        <a:spcBef>
          <a:spcPts val="2672"/>
        </a:spcBef>
        <a:spcAft>
          <a:spcPts val="0"/>
        </a:spcAft>
        <a:buClrTx/>
        <a:buSzPct val="82000"/>
        <a:buFontTx/>
        <a:buChar char="•"/>
        <a:tabLst/>
        <a:defRPr sz="2672" b="0" i="0" u="none" strike="noStrike" cap="none" spc="0" baseline="0">
          <a:ln>
            <a:noFill/>
          </a:ln>
          <a:solidFill>
            <a:srgbClr val="FFFFFF"/>
          </a:solidFill>
          <a:uFillTx/>
          <a:latin typeface="Luengo"/>
          <a:ea typeface="Luengo"/>
          <a:cs typeface="Luengo"/>
          <a:sym typeface="Luengo"/>
        </a:defRPr>
      </a:lvl8pPr>
      <a:lvl9pPr marL="2732798" marR="0" indent="-303644" algn="l" defTabSz="410813" rtl="0" eaLnBrk="1" latinLnBrk="0" hangingPunct="1">
        <a:lnSpc>
          <a:spcPct val="100000"/>
        </a:lnSpc>
        <a:spcBef>
          <a:spcPts val="2672"/>
        </a:spcBef>
        <a:spcAft>
          <a:spcPts val="0"/>
        </a:spcAft>
        <a:buClrTx/>
        <a:buSzPct val="82000"/>
        <a:buFontTx/>
        <a:buChar char="•"/>
        <a:tabLst/>
        <a:defRPr sz="2672" b="0" i="0" u="none" strike="noStrike" cap="none" spc="0" baseline="0">
          <a:ln>
            <a:noFill/>
          </a:ln>
          <a:solidFill>
            <a:srgbClr val="FFFFFF"/>
          </a:solidFill>
          <a:uFillTx/>
          <a:latin typeface="Luengo"/>
          <a:ea typeface="Luengo"/>
          <a:cs typeface="Luengo"/>
          <a:sym typeface="Luengo"/>
        </a:defRPr>
      </a:lvl9pPr>
    </p:bodyStyle>
    <p:otherStyle>
      <a:lvl1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1pPr>
      <a:lvl2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2pPr>
      <a:lvl3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3pPr>
      <a:lvl4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4pPr>
      <a:lvl5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5pPr>
      <a:lvl6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6pPr>
      <a:lvl7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7pPr>
      <a:lvl8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8pPr>
      <a:lvl9pPr marL="0" marR="0" indent="0" algn="ctr" defTabSz="410813" rtl="0"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53.jpe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slideLayout" Target="../slideLayouts/slideLayout14.xml"/><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notesSlide" Target="../notesSlides/notesSlide8.xml"/><Relationship Id="rId9" Type="http://schemas.openxmlformats.org/officeDocument/2006/relationships/image" Target="../media/image58.jpeg"/><Relationship Id="rId1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microsoft.com/office/2007/relationships/media" Target="../media/media4.mp4"/><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video" Target="../media/media3.mp4"/><Relationship Id="rId16" Type="http://schemas.openxmlformats.org/officeDocument/2006/relationships/image" Target="../media/image76.png"/><Relationship Id="rId1" Type="http://schemas.microsoft.com/office/2007/relationships/media" Target="../media/media3.mp4"/><Relationship Id="rId6" Type="http://schemas.openxmlformats.org/officeDocument/2006/relationships/notesSlide" Target="../notesSlides/notesSlide10.xml"/><Relationship Id="rId11" Type="http://schemas.openxmlformats.org/officeDocument/2006/relationships/image" Target="../media/image71.png"/><Relationship Id="rId5" Type="http://schemas.openxmlformats.org/officeDocument/2006/relationships/slideLayout" Target="../slideLayouts/slideLayout14.xml"/><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video" Target="../media/media4.mp4"/><Relationship Id="rId9" Type="http://schemas.openxmlformats.org/officeDocument/2006/relationships/image" Target="../media/image69.png"/><Relationship Id="rId14" Type="http://schemas.openxmlformats.org/officeDocument/2006/relationships/image" Target="../media/image74.png"/></Relationships>
</file>

<file path=ppt/slides/_rels/slide14.xml.rels><?xml version="1.0" encoding="UTF-8" standalone="yes"?>
<Relationships xmlns="http://schemas.openxmlformats.org/package/2006/relationships"><Relationship Id="rId26" Type="http://schemas.openxmlformats.org/officeDocument/2006/relationships/image" Target="../media/image100.jpeg"/><Relationship Id="rId21" Type="http://schemas.openxmlformats.org/officeDocument/2006/relationships/image" Target="../media/image95.jpeg"/><Relationship Id="rId42" Type="http://schemas.openxmlformats.org/officeDocument/2006/relationships/image" Target="../media/image116.png"/><Relationship Id="rId47" Type="http://schemas.openxmlformats.org/officeDocument/2006/relationships/image" Target="../media/image121.gif"/><Relationship Id="rId63" Type="http://schemas.openxmlformats.org/officeDocument/2006/relationships/image" Target="../media/image137.jpeg"/><Relationship Id="rId68" Type="http://schemas.openxmlformats.org/officeDocument/2006/relationships/image" Target="../media/image142.jpeg"/><Relationship Id="rId16" Type="http://schemas.openxmlformats.org/officeDocument/2006/relationships/image" Target="../media/image90.png"/><Relationship Id="rId11" Type="http://schemas.openxmlformats.org/officeDocument/2006/relationships/image" Target="../media/image85.png"/><Relationship Id="rId24" Type="http://schemas.openxmlformats.org/officeDocument/2006/relationships/image" Target="../media/image98.jpeg"/><Relationship Id="rId32" Type="http://schemas.openxmlformats.org/officeDocument/2006/relationships/image" Target="../media/image106.jpeg"/><Relationship Id="rId37" Type="http://schemas.openxmlformats.org/officeDocument/2006/relationships/image" Target="../media/image111.gif"/><Relationship Id="rId40" Type="http://schemas.openxmlformats.org/officeDocument/2006/relationships/image" Target="../media/image114.jpeg"/><Relationship Id="rId45" Type="http://schemas.openxmlformats.org/officeDocument/2006/relationships/image" Target="../media/image119.png"/><Relationship Id="rId53" Type="http://schemas.openxmlformats.org/officeDocument/2006/relationships/image" Target="../media/image127.jpeg"/><Relationship Id="rId58" Type="http://schemas.openxmlformats.org/officeDocument/2006/relationships/image" Target="../media/image132.png"/><Relationship Id="rId66" Type="http://schemas.openxmlformats.org/officeDocument/2006/relationships/image" Target="../media/image140.jpeg"/><Relationship Id="rId74" Type="http://schemas.openxmlformats.org/officeDocument/2006/relationships/image" Target="../media/image148.jpeg"/><Relationship Id="rId5" Type="http://schemas.openxmlformats.org/officeDocument/2006/relationships/image" Target="../media/image79.jpeg"/><Relationship Id="rId61" Type="http://schemas.openxmlformats.org/officeDocument/2006/relationships/image" Target="../media/image135.gif"/><Relationship Id="rId19" Type="http://schemas.openxmlformats.org/officeDocument/2006/relationships/image" Target="../media/image93.jpeg"/><Relationship Id="rId14" Type="http://schemas.openxmlformats.org/officeDocument/2006/relationships/image" Target="../media/image88.jpeg"/><Relationship Id="rId22" Type="http://schemas.openxmlformats.org/officeDocument/2006/relationships/image" Target="../media/image96.png"/><Relationship Id="rId27" Type="http://schemas.openxmlformats.org/officeDocument/2006/relationships/image" Target="../media/image101.jpeg"/><Relationship Id="rId30" Type="http://schemas.openxmlformats.org/officeDocument/2006/relationships/image" Target="../media/image104.jpeg"/><Relationship Id="rId35" Type="http://schemas.openxmlformats.org/officeDocument/2006/relationships/image" Target="../media/image109.jpeg"/><Relationship Id="rId43" Type="http://schemas.openxmlformats.org/officeDocument/2006/relationships/image" Target="../media/image117.jpeg"/><Relationship Id="rId48" Type="http://schemas.openxmlformats.org/officeDocument/2006/relationships/image" Target="../media/image122.jpeg"/><Relationship Id="rId56" Type="http://schemas.openxmlformats.org/officeDocument/2006/relationships/image" Target="../media/image130.jpeg"/><Relationship Id="rId64" Type="http://schemas.openxmlformats.org/officeDocument/2006/relationships/image" Target="../media/image138.png"/><Relationship Id="rId69" Type="http://schemas.openxmlformats.org/officeDocument/2006/relationships/image" Target="../media/image143.png"/><Relationship Id="rId77" Type="http://schemas.openxmlformats.org/officeDocument/2006/relationships/image" Target="../media/image151.jpeg"/><Relationship Id="rId8" Type="http://schemas.openxmlformats.org/officeDocument/2006/relationships/image" Target="../media/image82.jpeg"/><Relationship Id="rId51" Type="http://schemas.openxmlformats.org/officeDocument/2006/relationships/image" Target="../media/image125.jpeg"/><Relationship Id="rId72" Type="http://schemas.openxmlformats.org/officeDocument/2006/relationships/image" Target="../media/image146.png"/><Relationship Id="rId3" Type="http://schemas.openxmlformats.org/officeDocument/2006/relationships/image" Target="../media/image77.jpeg"/><Relationship Id="rId12" Type="http://schemas.openxmlformats.org/officeDocument/2006/relationships/image" Target="../media/image86.jpeg"/><Relationship Id="rId17" Type="http://schemas.openxmlformats.org/officeDocument/2006/relationships/image" Target="../media/image91.jpeg"/><Relationship Id="rId25" Type="http://schemas.openxmlformats.org/officeDocument/2006/relationships/image" Target="../media/image99.gif"/><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jpeg"/><Relationship Id="rId59" Type="http://schemas.openxmlformats.org/officeDocument/2006/relationships/image" Target="../media/image133.png"/><Relationship Id="rId67" Type="http://schemas.openxmlformats.org/officeDocument/2006/relationships/image" Target="../media/image141.gif"/><Relationship Id="rId20" Type="http://schemas.openxmlformats.org/officeDocument/2006/relationships/image" Target="../media/image94.jpeg"/><Relationship Id="rId41" Type="http://schemas.openxmlformats.org/officeDocument/2006/relationships/image" Target="../media/image115.jpeg"/><Relationship Id="rId54" Type="http://schemas.openxmlformats.org/officeDocument/2006/relationships/image" Target="../media/image128.jpeg"/><Relationship Id="rId62" Type="http://schemas.openxmlformats.org/officeDocument/2006/relationships/image" Target="../media/image136.png"/><Relationship Id="rId70" Type="http://schemas.openxmlformats.org/officeDocument/2006/relationships/image" Target="../media/image144.png"/><Relationship Id="rId75" Type="http://schemas.openxmlformats.org/officeDocument/2006/relationships/image" Target="../media/image149.jpeg"/><Relationship Id="rId1" Type="http://schemas.openxmlformats.org/officeDocument/2006/relationships/slideLayout" Target="../slideLayouts/slideLayout16.xml"/><Relationship Id="rId6" Type="http://schemas.openxmlformats.org/officeDocument/2006/relationships/image" Target="../media/image80.jpeg"/><Relationship Id="rId15" Type="http://schemas.openxmlformats.org/officeDocument/2006/relationships/image" Target="../media/image89.jpeg"/><Relationship Id="rId23" Type="http://schemas.openxmlformats.org/officeDocument/2006/relationships/image" Target="../media/image97.png"/><Relationship Id="rId28" Type="http://schemas.openxmlformats.org/officeDocument/2006/relationships/image" Target="../media/image102.jpeg"/><Relationship Id="rId36" Type="http://schemas.openxmlformats.org/officeDocument/2006/relationships/image" Target="../media/image110.png"/><Relationship Id="rId49" Type="http://schemas.openxmlformats.org/officeDocument/2006/relationships/image" Target="../media/image123.png"/><Relationship Id="rId57" Type="http://schemas.openxmlformats.org/officeDocument/2006/relationships/image" Target="../media/image131.jpeg"/><Relationship Id="rId10" Type="http://schemas.openxmlformats.org/officeDocument/2006/relationships/image" Target="../media/image84.jpeg"/><Relationship Id="rId31" Type="http://schemas.openxmlformats.org/officeDocument/2006/relationships/image" Target="../media/image105.png"/><Relationship Id="rId44" Type="http://schemas.openxmlformats.org/officeDocument/2006/relationships/image" Target="../media/image118.jpeg"/><Relationship Id="rId52" Type="http://schemas.openxmlformats.org/officeDocument/2006/relationships/image" Target="../media/image126.png"/><Relationship Id="rId60" Type="http://schemas.openxmlformats.org/officeDocument/2006/relationships/image" Target="../media/image134.png"/><Relationship Id="rId65" Type="http://schemas.openxmlformats.org/officeDocument/2006/relationships/image" Target="../media/image139.gif"/><Relationship Id="rId73" Type="http://schemas.openxmlformats.org/officeDocument/2006/relationships/image" Target="../media/image147.png"/><Relationship Id="rId4" Type="http://schemas.openxmlformats.org/officeDocument/2006/relationships/image" Target="../media/image78.jpeg"/><Relationship Id="rId9" Type="http://schemas.openxmlformats.org/officeDocument/2006/relationships/image" Target="../media/image83.png"/><Relationship Id="rId13" Type="http://schemas.openxmlformats.org/officeDocument/2006/relationships/image" Target="../media/image87.jpeg"/><Relationship Id="rId18" Type="http://schemas.openxmlformats.org/officeDocument/2006/relationships/image" Target="../media/image92.jpeg"/><Relationship Id="rId39" Type="http://schemas.openxmlformats.org/officeDocument/2006/relationships/image" Target="../media/image113.png"/><Relationship Id="rId34" Type="http://schemas.openxmlformats.org/officeDocument/2006/relationships/image" Target="../media/image108.jpeg"/><Relationship Id="rId50" Type="http://schemas.openxmlformats.org/officeDocument/2006/relationships/image" Target="../media/image124.jpeg"/><Relationship Id="rId55" Type="http://schemas.openxmlformats.org/officeDocument/2006/relationships/image" Target="../media/image129.jpeg"/><Relationship Id="rId76" Type="http://schemas.openxmlformats.org/officeDocument/2006/relationships/image" Target="../media/image150.png"/><Relationship Id="rId7" Type="http://schemas.openxmlformats.org/officeDocument/2006/relationships/image" Target="../media/image81.jpeg"/><Relationship Id="rId71" Type="http://schemas.openxmlformats.org/officeDocument/2006/relationships/image" Target="../media/image145.jpeg"/><Relationship Id="rId2" Type="http://schemas.openxmlformats.org/officeDocument/2006/relationships/notesSlide" Target="../notesSlides/notesSlide11.xml"/><Relationship Id="rId29" Type="http://schemas.openxmlformats.org/officeDocument/2006/relationships/image" Target="../media/image10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4.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5.xml"/><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626" y="3774831"/>
            <a:ext cx="9618762" cy="1240097"/>
          </a:xfrm>
        </p:spPr>
        <p:txBody>
          <a:bodyPr>
            <a:noAutofit/>
          </a:bodyPr>
          <a:lstStyle/>
          <a:p>
            <a:r>
              <a:rPr lang="en-US" sz="3200" smtClean="0"/>
              <a:t>an </a:t>
            </a:r>
            <a:r>
              <a:rPr lang="en-US" sz="3200" b="1" smtClean="0"/>
              <a:t>interdisciplinary</a:t>
            </a:r>
            <a:r>
              <a:rPr lang="en-US" sz="3200" smtClean="0"/>
              <a:t> laboratory and think tank focusing on </a:t>
            </a:r>
            <a:r>
              <a:rPr lang="en-US" sz="3200" b="1" smtClean="0"/>
              <a:t>impact-driven</a:t>
            </a:r>
            <a:r>
              <a:rPr lang="en-US" sz="3200" smtClean="0"/>
              <a:t> research and innovation in games, interactive media and the rich space where they converge</a:t>
            </a:r>
            <a:endParaRPr lang="en-US" sz="3200"/>
          </a:p>
        </p:txBody>
      </p:sp>
    </p:spTree>
    <p:extLst>
      <p:ext uri="{BB962C8B-B14F-4D97-AF65-F5344CB8AC3E}">
        <p14:creationId xmlns:p14="http://schemas.microsoft.com/office/powerpoint/2010/main" val="7077063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Human-AI Co-Creativity</a:t>
            </a:r>
            <a:endParaRPr lang="en-US" sz="4000" kern="0" dirty="0">
              <a:latin typeface="Luengo" pitchFamily="50" charset="0"/>
            </a:endParaRPr>
          </a:p>
        </p:txBody>
      </p:sp>
      <p:grpSp>
        <p:nvGrpSpPr>
          <p:cNvPr id="32" name="Group 225"/>
          <p:cNvGrpSpPr/>
          <p:nvPr/>
        </p:nvGrpSpPr>
        <p:grpSpPr>
          <a:xfrm>
            <a:off x="527199" y="1256932"/>
            <a:ext cx="6339593" cy="3825022"/>
            <a:chOff x="0" y="0"/>
            <a:chExt cx="7022802" cy="4431564"/>
          </a:xfrm>
        </p:grpSpPr>
        <p:pic>
          <p:nvPicPr>
            <p:cNvPr id="33" name="pasted-image.png"/>
            <p:cNvPicPr>
              <a:picLocks noChangeAspect="1"/>
            </p:cNvPicPr>
            <p:nvPr/>
          </p:nvPicPr>
          <p:blipFill>
            <a:blip r:embed="rId3">
              <a:extLst/>
            </a:blip>
            <a:stretch>
              <a:fillRect/>
            </a:stretch>
          </p:blipFill>
          <p:spPr>
            <a:xfrm>
              <a:off x="25400" y="25400"/>
              <a:ext cx="6972003" cy="4380765"/>
            </a:xfrm>
            <a:prstGeom prst="rect">
              <a:avLst/>
            </a:prstGeom>
            <a:ln>
              <a:noFill/>
            </a:ln>
            <a:effectLst/>
          </p:spPr>
        </p:pic>
        <p:pic>
          <p:nvPicPr>
            <p:cNvPr id="34" name="Grafik 33"/>
            <p:cNvPicPr>
              <a:picLocks/>
            </p:cNvPicPr>
            <p:nvPr/>
          </p:nvPicPr>
          <p:blipFill>
            <a:blip r:embed="rId4">
              <a:extLst/>
            </a:blip>
            <a:stretch>
              <a:fillRect/>
            </a:stretch>
          </p:blipFill>
          <p:spPr>
            <a:xfrm>
              <a:off x="0" y="0"/>
              <a:ext cx="7022803" cy="4431565"/>
            </a:xfrm>
            <a:prstGeom prst="rect">
              <a:avLst/>
            </a:prstGeom>
            <a:effectLst/>
          </p:spPr>
        </p:pic>
      </p:grpSp>
      <p:pic>
        <p:nvPicPr>
          <p:cNvPr id="35" name="Grafik 34" descr="567204-can-artificial-intelligence-be-truly-creative.jpg"/>
          <p:cNvPicPr>
            <a:picLocks noChangeAspect="1"/>
          </p:cNvPicPr>
          <p:nvPr/>
        </p:nvPicPr>
        <p:blipFill>
          <a:blip r:embed="rId5"/>
          <a:stretch>
            <a:fillRect/>
          </a:stretch>
        </p:blipFill>
        <p:spPr>
          <a:xfrm>
            <a:off x="4961792" y="2688188"/>
            <a:ext cx="6459415" cy="3636411"/>
          </a:xfrm>
          <a:prstGeom prst="rect">
            <a:avLst/>
          </a:prstGeom>
        </p:spPr>
      </p:pic>
    </p:spTree>
    <p:extLst>
      <p:ext uri="{BB962C8B-B14F-4D97-AF65-F5344CB8AC3E}">
        <p14:creationId xmlns:p14="http://schemas.microsoft.com/office/powerpoint/2010/main" val="2928016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89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28" r="18215"/>
          <a:stretch/>
        </p:blipFill>
        <p:spPr bwMode="auto">
          <a:xfrm>
            <a:off x="-3212" y="804613"/>
            <a:ext cx="9827664" cy="6053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AI </a:t>
            </a:r>
            <a:r>
              <a:rPr lang="en-US" sz="4000" kern="0" dirty="0" smtClean="0">
                <a:latin typeface="Luengo" pitchFamily="50" charset="0"/>
              </a:rPr>
              <a:t>for Games Decision </a:t>
            </a:r>
            <a:r>
              <a:rPr lang="en-US" sz="4000" kern="0" smtClean="0">
                <a:latin typeface="Luengo" pitchFamily="50" charset="0"/>
              </a:rPr>
              <a:t>Making 	</a:t>
            </a:r>
            <a:r>
              <a:rPr lang="en-US" sz="2400" kern="0" smtClean="0">
                <a:latin typeface="Luengo" pitchFamily="50" charset="0"/>
              </a:rPr>
              <a:t>strong, human-like </a:t>
            </a:r>
            <a:r>
              <a:rPr lang="en-US" sz="2400" kern="0" dirty="0" smtClean="0">
                <a:latin typeface="Luengo" pitchFamily="50" charset="0"/>
              </a:rPr>
              <a:t>AI</a:t>
            </a:r>
            <a:endParaRPr lang="en-US" sz="4800" kern="0" dirty="0">
              <a:latin typeface="Luengo" pitchFamily="50" charset="0"/>
            </a:endParaRPr>
          </a:p>
        </p:txBody>
      </p:sp>
      <p:pic>
        <p:nvPicPr>
          <p:cNvPr id="378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3522" y="968305"/>
            <a:ext cx="1541543" cy="142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668" y="3719817"/>
            <a:ext cx="1993811" cy="51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7" name="Picture 9"/>
          <p:cNvPicPr>
            <a:picLocks noChangeAspect="1" noChangeArrowheads="1"/>
          </p:cNvPicPr>
          <p:nvPr/>
        </p:nvPicPr>
        <p:blipFill rotWithShape="1">
          <a:blip r:embed="rId8">
            <a:extLst>
              <a:ext uri="{28A0092B-C50C-407E-A947-70E740481C1C}">
                <a14:useLocalDpi xmlns:a14="http://schemas.microsoft.com/office/drawing/2010/main" val="0"/>
              </a:ext>
            </a:extLst>
          </a:blip>
          <a:srcRect l="25760" t="4876" r="8886" b="7515"/>
          <a:stretch/>
        </p:blipFill>
        <p:spPr bwMode="auto">
          <a:xfrm>
            <a:off x="10178862" y="4506524"/>
            <a:ext cx="1720347" cy="123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0141" y="6067279"/>
            <a:ext cx="2058338" cy="467804"/>
          </a:xfrm>
          <a:prstGeom prst="rect">
            <a:avLst/>
          </a:prstGeom>
        </p:spPr>
      </p:pic>
      <p:pic>
        <p:nvPicPr>
          <p:cNvPr id="12"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44204" y="2397444"/>
            <a:ext cx="1280179" cy="1280179"/>
          </a:xfrm>
          <a:prstGeom prst="rect">
            <a:avLst/>
          </a:prstGeom>
        </p:spPr>
      </p:pic>
      <p:pic>
        <p:nvPicPr>
          <p:cNvPr id="15" name="Picture 4" descr="E:\AI Factory\NewsLetter\2013 Winter\MCTS\Spade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876" y="1204309"/>
            <a:ext cx="2989385" cy="527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descr="Image result for alpha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9254" y="1520832"/>
            <a:ext cx="3594901" cy="4724105"/>
          </a:xfrm>
          <a:prstGeom prst="rect">
            <a:avLst/>
          </a:prstGeom>
          <a:noFill/>
          <a:extLst>
            <a:ext uri="{909E8E84-426E-40DD-AFC4-6F175D3DCCD1}">
              <a14:hiddenFill xmlns:a14="http://schemas.microsoft.com/office/drawing/2010/main">
                <a:solidFill>
                  <a:srgbClr val="FFFFFF"/>
                </a:solidFill>
              </a14:hiddenFill>
            </a:ext>
          </a:extLst>
        </p:spPr>
      </p:pic>
      <p:pic>
        <p:nvPicPr>
          <p:cNvPr id="14" name="Monte Carlo Tree Searc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719743" y="1810978"/>
            <a:ext cx="6993065" cy="3933599"/>
          </a:xfrm>
          <a:prstGeom prst="rect">
            <a:avLst/>
          </a:prstGeom>
        </p:spPr>
      </p:pic>
      <p:pic>
        <p:nvPicPr>
          <p:cNvPr id="17" name="Grafik 16" descr="1(46).jpg"/>
          <p:cNvPicPr>
            <a:picLocks noChangeAspect="1"/>
          </p:cNvPicPr>
          <p:nvPr/>
        </p:nvPicPr>
        <p:blipFill>
          <a:blip r:embed="rId14"/>
          <a:stretch>
            <a:fillRect/>
          </a:stretch>
        </p:blipFill>
        <p:spPr>
          <a:xfrm>
            <a:off x="1534451" y="1810978"/>
            <a:ext cx="6959890" cy="4059936"/>
          </a:xfrm>
          <a:prstGeom prst="rect">
            <a:avLst/>
          </a:prstGeom>
        </p:spPr>
      </p:pic>
    </p:spTree>
    <p:extLst>
      <p:ext uri="{BB962C8B-B14F-4D97-AF65-F5344CB8AC3E}">
        <p14:creationId xmlns:p14="http://schemas.microsoft.com/office/powerpoint/2010/main" val="227508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xit" presetSubtype="0" fill="hold" nodeType="withEffect">
                                  <p:stCondLst>
                                    <p:cond delay="0"/>
                                  </p:stCondLst>
                                  <p:childTnLst>
                                    <p:animEffect transition="out" filter="fade">
                                      <p:cBhvr>
                                        <p:cTn id="9" dur="1000"/>
                                        <p:tgtEl>
                                          <p:spTgt spid="37892"/>
                                        </p:tgtEl>
                                      </p:cBhvr>
                                    </p:animEffect>
                                    <p:set>
                                      <p:cBhvr>
                                        <p:cTn id="10" dur="1" fill="hold">
                                          <p:stCondLst>
                                            <p:cond delay="999"/>
                                          </p:stCondLst>
                                        </p:cTn>
                                        <p:tgtEl>
                                          <p:spTgt spid="3789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xit" presetSubtype="0" fill="hold" nodeType="withEffect">
                                  <p:stCondLst>
                                    <p:cond delay="0"/>
                                  </p:stCondLst>
                                  <p:childTnLst>
                                    <p:animEffect transition="out" filter="fade">
                                      <p:cBhvr>
                                        <p:cTn id="27" dur="1000"/>
                                        <p:tgtEl>
                                          <p:spTgt spid="17"/>
                                        </p:tgtEl>
                                      </p:cBhvr>
                                    </p:animEffect>
                                    <p:set>
                                      <p:cBhvr>
                                        <p:cTn id="28" dur="1" fill="hold">
                                          <p:stCondLst>
                                            <p:cond delay="999"/>
                                          </p:stCondLst>
                                        </p:cTn>
                                        <p:tgtEl>
                                          <p:spTgt spid="1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16"/>
                                        </p:tgtEl>
                                      </p:cBhvr>
                                    </p:animEffect>
                                    <p:set>
                                      <p:cBhvr>
                                        <p:cTn id="31" dur="1" fill="hold">
                                          <p:stCondLst>
                                            <p:cond delay="999"/>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15"/>
                                        </p:tgtEl>
                                      </p:cBhvr>
                                    </p:animEffect>
                                    <p:set>
                                      <p:cBhvr>
                                        <p:cTn id="34" dur="1" fill="hold">
                                          <p:stCondLst>
                                            <p:cond delay="999"/>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8437"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3" presetClass="mediacall" presetSubtype="0" fill="hold" nodeType="clickEffect">
                                  <p:stCondLst>
                                    <p:cond delay="0"/>
                                  </p:stCondLst>
                                  <p:childTnLst>
                                    <p:cmd type="call" cmd="stop">
                                      <p:cBhvr>
                                        <p:cTn id="42"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43"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Game Analytics	</a:t>
            </a:r>
            <a:r>
              <a:rPr lang="en-US" sz="2400" kern="0" smtClean="0">
                <a:latin typeface="Luengo" pitchFamily="50" charset="0"/>
              </a:rPr>
              <a:t>understanding, engaging, retaining players</a:t>
            </a:r>
            <a:endParaRPr lang="en-US" sz="4800" kern="0" dirty="0">
              <a:latin typeface="Luengo" pitchFamily="50" charset="0"/>
            </a:endParaRPr>
          </a:p>
        </p:txBody>
      </p:sp>
      <p:pic>
        <p:nvPicPr>
          <p:cNvPr id="19" name="Grafik 18" descr="destiny.jpg"/>
          <p:cNvPicPr>
            <a:picLocks noChangeAspect="1"/>
          </p:cNvPicPr>
          <p:nvPr/>
        </p:nvPicPr>
        <p:blipFill>
          <a:blip r:embed="rId3"/>
          <a:stretch>
            <a:fillRect/>
          </a:stretch>
        </p:blipFill>
        <p:spPr>
          <a:xfrm>
            <a:off x="1279281" y="837100"/>
            <a:ext cx="9633438" cy="6020899"/>
          </a:xfrm>
          <a:prstGeom prst="rect">
            <a:avLst/>
          </a:prstGeom>
        </p:spPr>
      </p:pic>
      <p:pic>
        <p:nvPicPr>
          <p:cNvPr id="13" name="Billede 5"/>
          <p:cNvPicPr/>
          <p:nvPr/>
        </p:nvPicPr>
        <p:blipFill>
          <a:blip r:embed="rId4" cstate="print">
            <a:extLst>
              <a:ext uri="{28A0092B-C50C-407E-A947-70E740481C1C}">
                <a14:useLocalDpi xmlns:a14="http://schemas.microsoft.com/office/drawing/2010/main" val="0"/>
              </a:ext>
            </a:extLst>
          </a:blip>
          <a:stretch>
            <a:fillRect/>
          </a:stretch>
        </p:blipFill>
        <p:spPr>
          <a:xfrm>
            <a:off x="184639" y="1143001"/>
            <a:ext cx="7248306" cy="3244360"/>
          </a:xfrm>
          <a:prstGeom prst="rect">
            <a:avLst/>
          </a:prstGeom>
        </p:spPr>
      </p:pic>
      <p:pic>
        <p:nvPicPr>
          <p:cNvPr id="18" name="Billede 3" descr="networkfordestinyblogpost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5057" y="3033345"/>
            <a:ext cx="4359728" cy="3560885"/>
          </a:xfrm>
          <a:prstGeom prst="rect">
            <a:avLst/>
          </a:prstGeom>
          <a:noFill/>
          <a:ln>
            <a:noFill/>
          </a:ln>
        </p:spPr>
      </p:pic>
    </p:spTree>
    <p:extLst>
      <p:ext uri="{BB962C8B-B14F-4D97-AF65-F5344CB8AC3E}">
        <p14:creationId xmlns:p14="http://schemas.microsoft.com/office/powerpoint/2010/main" val="227508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 y="837486"/>
            <a:ext cx="9889529" cy="602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eSports</a:t>
            </a:r>
            <a:r>
              <a:rPr lang="en-US" sz="4800" kern="0" smtClean="0">
                <a:latin typeface="Luengo" pitchFamily="50" charset="0"/>
              </a:rPr>
              <a:t> 		</a:t>
            </a:r>
            <a:r>
              <a:rPr lang="en-US" sz="2400" kern="0" smtClean="0">
                <a:latin typeface="Luengo" pitchFamily="50" charset="0"/>
              </a:rPr>
              <a:t>games</a:t>
            </a:r>
            <a:r>
              <a:rPr lang="en-US" sz="2400" kern="0" dirty="0" smtClean="0">
                <a:latin typeface="Luengo" pitchFamily="50" charset="0"/>
              </a:rPr>
              <a:t>, television, sports</a:t>
            </a:r>
            <a:r>
              <a:rPr lang="en-US" sz="2400" kern="0" smtClean="0">
                <a:latin typeface="Luengo" pitchFamily="50" charset="0"/>
              </a:rPr>
              <a:t>, big data </a:t>
            </a:r>
            <a:endParaRPr lang="en-US" sz="4800" kern="0" dirty="0">
              <a:latin typeface="Luengo" pitchFamily="50" charset="0"/>
            </a:endParaRPr>
          </a:p>
        </p:txBody>
      </p:sp>
      <p:pic>
        <p:nvPicPr>
          <p:cNvPr id="3584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60980" y="5111610"/>
            <a:ext cx="1364949" cy="1364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Image result for dotabuff log"/>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10006195" y="3515775"/>
            <a:ext cx="1808415" cy="460157"/>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9204" b="35186"/>
          <a:stretch/>
        </p:blipFill>
        <p:spPr bwMode="auto">
          <a:xfrm>
            <a:off x="10010380" y="4231395"/>
            <a:ext cx="1851323" cy="65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89528" y="1033267"/>
            <a:ext cx="2183384" cy="182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4767" r="18504" b="24392"/>
          <a:stretch/>
        </p:blipFill>
        <p:spPr bwMode="auto">
          <a:xfrm>
            <a:off x="10910402" y="6131689"/>
            <a:ext cx="982766" cy="34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10143858" y="5016381"/>
            <a:ext cx="1709299" cy="1709299"/>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uppieren 10"/>
          <p:cNvGrpSpPr/>
          <p:nvPr/>
        </p:nvGrpSpPr>
        <p:grpSpPr>
          <a:xfrm>
            <a:off x="281355" y="2159105"/>
            <a:ext cx="9442938" cy="3628767"/>
            <a:chOff x="1195754" y="1882285"/>
            <a:chExt cx="10341133" cy="4172838"/>
          </a:xfrm>
        </p:grpSpPr>
        <p:sp>
          <p:nvSpPr>
            <p:cNvPr id="12" name="Oval 4"/>
            <p:cNvSpPr/>
            <p:nvPr/>
          </p:nvSpPr>
          <p:spPr>
            <a:xfrm>
              <a:off x="1195754" y="2696306"/>
              <a:ext cx="1711569" cy="1711569"/>
            </a:xfrm>
            <a:prstGeom prst="ellipse">
              <a:avLst/>
            </a:prstGeom>
            <a:solidFill>
              <a:schemeClr val="tx1">
                <a:lumMod val="85000"/>
                <a:lumOff val="15000"/>
              </a:schemeClr>
            </a:solidFill>
            <a:ln w="76200">
              <a:solidFill>
                <a:schemeClr val="accent4">
                  <a:lumMod val="60000"/>
                  <a:lumOff val="4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Trench" panose="02000503000000020004" pitchFamily="2" charset="0"/>
                  <a:ea typeface="+mn-ea"/>
                  <a:cs typeface="+mn-cs"/>
                </a:rPr>
                <a:t>320m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C000">
                      <a:lumMod val="60000"/>
                      <a:lumOff val="40000"/>
                    </a:srgbClr>
                  </a:solidFill>
                  <a:effectLst/>
                  <a:uLnTx/>
                  <a:uFillTx/>
                  <a:latin typeface="Trench" panose="02000503000000020004" pitchFamily="2" charset="0"/>
                  <a:ea typeface="+mn-ea"/>
                  <a:cs typeface="+mn-cs"/>
                </a:rPr>
                <a:t>PEOPLE</a:t>
              </a:r>
              <a:endParaRPr kumimoji="0" lang="en-GB" sz="2400" b="0" i="0" u="none" strike="noStrike" kern="1200" cap="none" spc="0" normalizeH="0" baseline="0" noProof="0" dirty="0">
                <a:ln>
                  <a:noFill/>
                </a:ln>
                <a:solidFill>
                  <a:srgbClr val="FFC000">
                    <a:lumMod val="60000"/>
                    <a:lumOff val="40000"/>
                  </a:srgbClr>
                </a:solidFill>
                <a:effectLst/>
                <a:uLnTx/>
                <a:uFillTx/>
                <a:latin typeface="Trench" panose="02000503000000020004" pitchFamily="2" charset="0"/>
                <a:ea typeface="+mn-ea"/>
                <a:cs typeface="+mn-cs"/>
              </a:endParaRPr>
            </a:p>
          </p:txBody>
        </p:sp>
        <p:sp>
          <p:nvSpPr>
            <p:cNvPr id="14" name="Oval 5"/>
            <p:cNvSpPr/>
            <p:nvPr/>
          </p:nvSpPr>
          <p:spPr>
            <a:xfrm>
              <a:off x="2603904" y="2379784"/>
              <a:ext cx="2344615" cy="2344615"/>
            </a:xfrm>
            <a:prstGeom prst="ellipse">
              <a:avLst/>
            </a:prstGeom>
            <a:solidFill>
              <a:schemeClr val="tx1">
                <a:lumMod val="85000"/>
                <a:lumOff val="15000"/>
              </a:schemeClr>
            </a:solidFill>
            <a:ln w="76200">
              <a:solidFill>
                <a:schemeClr val="accent4">
                  <a:lumMod val="60000"/>
                  <a:lumOff val="40000"/>
                </a:schemeClr>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Trench" panose="02000503000000020004" pitchFamily="2" charset="0"/>
                  <a:ea typeface="+mn-ea"/>
                  <a:cs typeface="+mn-cs"/>
                </a:rPr>
                <a:t>$696m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C000">
                      <a:lumMod val="60000"/>
                      <a:lumOff val="40000"/>
                    </a:srgbClr>
                  </a:solidFill>
                  <a:effectLst/>
                  <a:uLnTx/>
                  <a:uFillTx/>
                  <a:latin typeface="Trench" panose="02000503000000020004" pitchFamily="2" charset="0"/>
                  <a:ea typeface="+mn-ea"/>
                  <a:cs typeface="+mn-cs"/>
                </a:rPr>
                <a:t>REVENUE</a:t>
              </a:r>
            </a:p>
          </p:txBody>
        </p:sp>
        <p:sp>
          <p:nvSpPr>
            <p:cNvPr id="15" name="TextBox 6"/>
            <p:cNvSpPr txBox="1"/>
            <p:nvPr/>
          </p:nvSpPr>
          <p:spPr>
            <a:xfrm>
              <a:off x="2286160" y="1882285"/>
              <a:ext cx="946553" cy="8140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C000">
                      <a:lumMod val="60000"/>
                      <a:lumOff val="40000"/>
                    </a:srgbClr>
                  </a:solidFill>
                  <a:effectLst/>
                  <a:uLnTx/>
                  <a:uFillTx/>
                  <a:latin typeface="Trench" panose="02000503000000020004" pitchFamily="2" charset="0"/>
                  <a:ea typeface="+mn-ea"/>
                  <a:cs typeface="+mn-cs"/>
                </a:rPr>
                <a:t>2016</a:t>
              </a:r>
            </a:p>
          </p:txBody>
        </p:sp>
        <p:grpSp>
          <p:nvGrpSpPr>
            <p:cNvPr id="16" name="Group 12"/>
            <p:cNvGrpSpPr/>
            <p:nvPr/>
          </p:nvGrpSpPr>
          <p:grpSpPr>
            <a:xfrm>
              <a:off x="6400800" y="2004643"/>
              <a:ext cx="5136087" cy="4050480"/>
              <a:chOff x="6400800" y="2004643"/>
              <a:chExt cx="5136087" cy="4050480"/>
            </a:xfrm>
          </p:grpSpPr>
          <p:sp>
            <p:nvSpPr>
              <p:cNvPr id="17" name="Oval 7"/>
              <p:cNvSpPr/>
              <p:nvPr/>
            </p:nvSpPr>
            <p:spPr>
              <a:xfrm>
                <a:off x="6400800" y="2274275"/>
                <a:ext cx="2555629" cy="2555629"/>
              </a:xfrm>
              <a:prstGeom prst="ellipse">
                <a:avLst/>
              </a:prstGeom>
              <a:solidFill>
                <a:schemeClr val="tx1">
                  <a:lumMod val="85000"/>
                  <a:lumOff val="15000"/>
                </a:schemeClr>
              </a:solidFill>
              <a:ln w="762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Trench" panose="02000503000000020004" pitchFamily="2" charset="0"/>
                    <a:ea typeface="+mn-ea"/>
                    <a:cs typeface="+mn-cs"/>
                  </a:rPr>
                  <a:t>580m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Trench" panose="02000503000000020004" pitchFamily="2" charset="0"/>
                    <a:ea typeface="+mn-ea"/>
                    <a:cs typeface="+mn-cs"/>
                  </a:rPr>
                  <a:t>PEOPLE</a:t>
                </a:r>
                <a:endParaRPr kumimoji="0" lang="en-GB" sz="3600" b="0" i="0" u="none" strike="noStrike" kern="1200" cap="none" spc="0" normalizeH="0" baseline="0" noProof="0" dirty="0">
                  <a:ln>
                    <a:noFill/>
                  </a:ln>
                  <a:solidFill>
                    <a:srgbClr val="FF0000"/>
                  </a:solidFill>
                  <a:effectLst/>
                  <a:uLnTx/>
                  <a:uFillTx/>
                  <a:latin typeface="Trench" panose="02000503000000020004" pitchFamily="2" charset="0"/>
                  <a:ea typeface="+mn-ea"/>
                  <a:cs typeface="+mn-cs"/>
                </a:endParaRPr>
              </a:p>
            </p:txBody>
          </p:sp>
          <p:sp>
            <p:nvSpPr>
              <p:cNvPr id="18" name="Oval 8"/>
              <p:cNvSpPr/>
              <p:nvPr/>
            </p:nvSpPr>
            <p:spPr>
              <a:xfrm>
                <a:off x="8441996" y="2004643"/>
                <a:ext cx="3094891" cy="3094891"/>
              </a:xfrm>
              <a:prstGeom prst="ellipse">
                <a:avLst/>
              </a:prstGeom>
              <a:solidFill>
                <a:schemeClr val="tx1">
                  <a:lumMod val="85000"/>
                  <a:lumOff val="15000"/>
                </a:schemeClr>
              </a:solidFill>
              <a:ln w="762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Trench" panose="02000503000000020004" pitchFamily="2" charset="0"/>
                    <a:ea typeface="+mn-ea"/>
                    <a:cs typeface="+mn-cs"/>
                  </a:rPr>
                  <a:t>$1.5bn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Trench" panose="02000503000000020004" pitchFamily="2" charset="0"/>
                    <a:ea typeface="+mn-ea"/>
                    <a:cs typeface="+mn-cs"/>
                  </a:rPr>
                  <a:t>REVENUE</a:t>
                </a:r>
              </a:p>
            </p:txBody>
          </p:sp>
          <p:sp>
            <p:nvSpPr>
              <p:cNvPr id="19" name="TextBox 11"/>
              <p:cNvSpPr txBox="1"/>
              <p:nvPr/>
            </p:nvSpPr>
            <p:spPr>
              <a:xfrm>
                <a:off x="8217813" y="5099533"/>
                <a:ext cx="1101035" cy="9555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Trench" panose="02000503000000020004" pitchFamily="2" charset="0"/>
                    <a:ea typeface="+mn-ea"/>
                    <a:cs typeface="+mn-cs"/>
                  </a:rPr>
                  <a:t>2020</a:t>
                </a:r>
              </a:p>
            </p:txBody>
          </p:sp>
        </p:grpSp>
      </p:grpSp>
      <p:pic>
        <p:nvPicPr>
          <p:cNvPr id="20" name="145531413-1280x720">
            <a:hlinkClick r:id="" action="ppaction://media"/>
            <a:extLst>
              <a:ext uri="{FF2B5EF4-FFF2-40B4-BE49-F238E27FC236}">
                <a16:creationId xmlns:a16="http://schemas.microsoft.com/office/drawing/2014/main" id="{F705A937-1B24-452E-BECE-122068A4257D}"/>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1033267"/>
            <a:ext cx="9889528" cy="5563162"/>
          </a:xfrm>
          <a:prstGeom prst="rect">
            <a:avLst/>
          </a:prstGeom>
        </p:spPr>
      </p:pic>
      <p:pic>
        <p:nvPicPr>
          <p:cNvPr id="21" name="Picture 1"/>
          <p:cNvPicPr>
            <a:picLocks noChangeAspect="1"/>
          </p:cNvPicPr>
          <p:nvPr/>
        </p:nvPicPr>
        <p:blipFill>
          <a:blip r:embed="rId14"/>
          <a:stretch>
            <a:fillRect/>
          </a:stretch>
        </p:blipFill>
        <p:spPr>
          <a:xfrm rot="21413481">
            <a:off x="1029902" y="719088"/>
            <a:ext cx="9259503" cy="5015564"/>
          </a:xfrm>
          <a:prstGeom prst="rect">
            <a:avLst/>
          </a:prstGeom>
          <a:effectLst>
            <a:glow rad="228600">
              <a:schemeClr val="accent6">
                <a:satMod val="175000"/>
                <a:alpha val="40000"/>
              </a:schemeClr>
            </a:glow>
          </a:effectLst>
        </p:spPr>
      </p:pic>
      <p:pic>
        <p:nvPicPr>
          <p:cNvPr id="22" name="Picture 3"/>
          <p:cNvPicPr>
            <a:picLocks noChangeAspect="1"/>
          </p:cNvPicPr>
          <p:nvPr/>
        </p:nvPicPr>
        <p:blipFill>
          <a:blip r:embed="rId15"/>
          <a:stretch>
            <a:fillRect/>
          </a:stretch>
        </p:blipFill>
        <p:spPr>
          <a:xfrm rot="313336">
            <a:off x="1742173" y="853440"/>
            <a:ext cx="9509760" cy="5151120"/>
          </a:xfrm>
          <a:prstGeom prst="rect">
            <a:avLst/>
          </a:prstGeom>
          <a:effectLst>
            <a:glow rad="228600">
              <a:schemeClr val="accent1">
                <a:satMod val="175000"/>
                <a:alpha val="40000"/>
              </a:schemeClr>
            </a:glow>
          </a:effectLst>
        </p:spPr>
      </p:pic>
      <p:pic>
        <p:nvPicPr>
          <p:cNvPr id="23" name="GameVis">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2253819" y="1921703"/>
            <a:ext cx="6258096" cy="3520179"/>
          </a:xfrm>
          <a:prstGeom prst="rect">
            <a:avLst/>
          </a:prstGeom>
        </p:spPr>
      </p:pic>
    </p:spTree>
    <p:extLst>
      <p:ext uri="{BB962C8B-B14F-4D97-AF65-F5344CB8AC3E}">
        <p14:creationId xmlns:p14="http://schemas.microsoft.com/office/powerpoint/2010/main" val="26260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36866"/>
                                        </p:tgtEl>
                                      </p:cBhvr>
                                    </p:animEffect>
                                    <p:set>
                                      <p:cBhvr>
                                        <p:cTn id="15" dur="1" fill="hold">
                                          <p:stCondLst>
                                            <p:cond delay="999"/>
                                          </p:stCondLst>
                                        </p:cTn>
                                        <p:tgtEl>
                                          <p:spTgt spid="3686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7450" fill="hold"/>
                                        <p:tgtEl>
                                          <p:spTgt spid="20"/>
                                        </p:tgtEl>
                                      </p:cBhvr>
                                    </p:cmd>
                                  </p:childTnLst>
                                </p:cTn>
                              </p:par>
                            </p:childTnLst>
                          </p:cTn>
                        </p:par>
                      </p:childTnLst>
                    </p:cTn>
                  </p:par>
                  <p:par>
                    <p:cTn id="23" fill="hold">
                      <p:stCondLst>
                        <p:cond delay="indefinite"/>
                      </p:stCondLst>
                      <p:childTnLst>
                        <p:par>
                          <p:cTn id="24" fill="hold">
                            <p:stCondLst>
                              <p:cond delay="0"/>
                            </p:stCondLst>
                            <p:childTnLst>
                              <p:par>
                                <p:cTn id="25" presetID="3" presetClass="mediacall" presetSubtype="0" fill="hold" nodeType="clickEffect">
                                  <p:stCondLst>
                                    <p:cond delay="0"/>
                                  </p:stCondLst>
                                  <p:childTnLst>
                                    <p:cmd type="call" cmd="stop">
                                      <p:cBhvr>
                                        <p:cTn id="26" dur="1" fill="hold"/>
                                        <p:tgtEl>
                                          <p:spTgt spid="20"/>
                                        </p:tgtEl>
                                      </p:cBhvr>
                                    </p:cmd>
                                  </p:childTnLst>
                                </p:cTn>
                              </p:par>
                              <p:par>
                                <p:cTn id="27" presetID="10" presetClass="exit" presetSubtype="0" fill="hold" nodeType="withEffect">
                                  <p:stCondLst>
                                    <p:cond delay="0"/>
                                  </p:stCondLst>
                                  <p:childTnLst>
                                    <p:animEffect transition="out" filter="fade">
                                      <p:cBhvr>
                                        <p:cTn id="28" dur="1000"/>
                                        <p:tgtEl>
                                          <p:spTgt spid="20"/>
                                        </p:tgtEl>
                                      </p:cBhvr>
                                    </p:animEffect>
                                    <p:set>
                                      <p:cBhvr>
                                        <p:cTn id="29" dur="1" fill="hold">
                                          <p:stCondLst>
                                            <p:cond delay="999"/>
                                          </p:stCondLst>
                                        </p:cTn>
                                        <p:tgtEl>
                                          <p:spTgt spid="20"/>
                                        </p:tgtEl>
                                        <p:attrNameLst>
                                          <p:attrName>style.visibility</p:attrName>
                                        </p:attrNameLst>
                                      </p:cBhvr>
                                      <p:to>
                                        <p:strVal val="hidden"/>
                                      </p:to>
                                    </p:set>
                                    <p:cmd type="call" cmd="stop">
                                      <p:cBhvr>
                                        <p:cTn id="30" dur="1">
                                          <p:stCondLst>
                                            <p:cond delay="999"/>
                                          </p:stCondLst>
                                        </p:cTn>
                                        <p:tgtEl>
                                          <p:spTgt spid="20"/>
                                        </p:tgtEl>
                                      </p:cBhvr>
                                    </p:cmd>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28437" fill="hold"/>
                                        <p:tgtEl>
                                          <p:spTgt spid="23"/>
                                        </p:tgtEl>
                                      </p:cBhvr>
                                    </p:cmd>
                                  </p:childTnLst>
                                </p:cTn>
                              </p:par>
                            </p:childTnLst>
                          </p:cTn>
                        </p:par>
                      </p:childTnLst>
                    </p:cTn>
                  </p:par>
                  <p:par>
                    <p:cTn id="50" fill="hold">
                      <p:stCondLst>
                        <p:cond delay="indefinite"/>
                      </p:stCondLst>
                      <p:childTnLst>
                        <p:par>
                          <p:cTn id="51" fill="hold">
                            <p:stCondLst>
                              <p:cond delay="0"/>
                            </p:stCondLst>
                            <p:childTnLst>
                              <p:par>
                                <p:cTn id="52" presetID="3" presetClass="mediacall" presetSubtype="0" fill="hold" nodeType="clickEffect">
                                  <p:stCondLst>
                                    <p:cond delay="0"/>
                                  </p:stCondLst>
                                  <p:childTnLst>
                                    <p:cmd type="call" cmd="stop">
                                      <p:cBhvr>
                                        <p:cTn id="53"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4" fill="hold" display="0">
                  <p:stCondLst>
                    <p:cond delay="indefinite"/>
                  </p:stCondLst>
                </p:cTn>
                <p:tgtEl>
                  <p:spTgt spid="20"/>
                </p:tgtEl>
              </p:cMediaNode>
            </p:video>
            <p:video>
              <p:cMediaNode vol="0">
                <p:cTn id="55" fill="hold" display="0">
                  <p:stCondLst>
                    <p:cond delay="indefinite"/>
                  </p:stCondLst>
                </p:cTn>
                <p:tgtEl>
                  <p:spTgt spid="2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08" name="Picture 76" descr="D:\GoogleDrive\DC Hub Logos\8. Business Investment and Networks\sc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6377" y="1354111"/>
            <a:ext cx="980548" cy="641860"/>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67" descr="D:\GoogleDrive\DC Hub Logos\8. Business Investment and Networks\CDE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27" y="4571748"/>
            <a:ext cx="1406479" cy="346143"/>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0" descr="D:\GoogleDrive\DC Hub Logos\8. Business Investment and Networks\University Utari Malays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923" y="2276873"/>
            <a:ext cx="1184943" cy="377145"/>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68" descr="D:\GoogleDrive\DC Hub Logos\8. Business Investment and Networks\Cornwall and Isles of Scilly LE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43" y="3965402"/>
            <a:ext cx="1557267" cy="446890"/>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69" descr="D:\GoogleDrive\DC Hub Logos\8. Business Investment and Networks\Creative Englan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9579" y="5405092"/>
            <a:ext cx="1101899" cy="375824"/>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0" descr="D:\GoogleDrive\DC Hub Logos\8. Business Investment and Networks\game-republic-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98" y="6237867"/>
            <a:ext cx="1659207" cy="550254"/>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1" descr="D:\GoogleDrive\DC Hub Logos\8. Business Investment and Networks\Herx Angel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9049" y="6506416"/>
            <a:ext cx="1347209" cy="257776"/>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72" descr="D:\GoogleDrive\DC Hub Logos\8. Business Investment and Networks\igd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93430" y="2106132"/>
            <a:ext cx="1044255" cy="359313"/>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73" descr="D:\GoogleDrive\DC Hub Logos\8. Business Investment and Networks\KT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59971" y="4847414"/>
            <a:ext cx="1076320" cy="807240"/>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74" descr="D:\GoogleDrive\DC Hub Logos\8. Business Investment and Networks\Leeds City Region LEP.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6114" y="1408865"/>
            <a:ext cx="2123565" cy="374063"/>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75" descr="D:\GoogleDrive\DC Hub Logos\8. Business Investment and Networks\Rotterdam School of Management.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565" y="2776892"/>
            <a:ext cx="1594944" cy="524836"/>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77" descr="D:\GoogleDrive\DC Hub Logos\8. Business Investment and Networks\Superfast Cornwall.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2058" r="25541"/>
          <a:stretch/>
        </p:blipFill>
        <p:spPr bwMode="auto">
          <a:xfrm>
            <a:off x="11159679" y="3940329"/>
            <a:ext cx="883651" cy="635020"/>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78" descr="D:\GoogleDrive\DC Hub Logos\8. Business Investment and Networks\tiga.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89133" y="6397320"/>
            <a:ext cx="1365249" cy="314264"/>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79" descr="D:\GoogleDrive\DC Hub Logos\8. Business Investment and Networks\uki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03853" y="1842695"/>
            <a:ext cx="761649" cy="327648"/>
          </a:xfrm>
          <a:prstGeom prst="rect">
            <a:avLst/>
          </a:prstGeom>
          <a:noFill/>
          <a:extLst>
            <a:ext uri="{909E8E84-426E-40DD-AFC4-6F175D3DCCD1}">
              <a14:hiddenFill xmlns:a14="http://schemas.microsoft.com/office/drawing/2010/main">
                <a:solidFill>
                  <a:srgbClr val="FFFFFF"/>
                </a:solidFill>
              </a14:hiddenFill>
            </a:ext>
          </a:extLst>
        </p:spPr>
      </p:pic>
      <p:pic>
        <p:nvPicPr>
          <p:cNvPr id="1113" name="Picture 81" descr="D:\GoogleDrive\DC Hub Logos\8. Business Investment and Networks\York and North Yorkshire LEP.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8268" t="9487" r="7488" b="7148"/>
          <a:stretch/>
        </p:blipFill>
        <p:spPr bwMode="auto">
          <a:xfrm>
            <a:off x="10114126" y="6190846"/>
            <a:ext cx="1993127" cy="502954"/>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D:\GoogleDrive\DC Hub Logos\3. Application and User Organisations\SueRyder.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8030" t="24831" r="11807" b="27546"/>
          <a:stretch/>
        </p:blipFill>
        <p:spPr bwMode="auto">
          <a:xfrm>
            <a:off x="7918753" y="5223326"/>
            <a:ext cx="1318579" cy="41541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GoogleDrive\DC Hub Logos\3. Application and User Organisations\AECOM.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13846" y="4261793"/>
            <a:ext cx="1667836" cy="44587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D:\GoogleDrive\DC Hub Logos\3. Application and User Organisations\ARUP.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17210" y="2520047"/>
            <a:ext cx="1268748" cy="32394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GoogleDrive\DC Hub Logos\3. Application and User Organisations\city-of-york.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02875" y="5593004"/>
            <a:ext cx="1749509" cy="58141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D:\GoogleDrive\DC Hub Logos\3. Application and User Organisations\ComplexCityApps.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60349" y="5766089"/>
            <a:ext cx="867833" cy="65087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D:\GoogleDrive\DC Hub Logos\3. Application and User Organisations\FabLab.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1704" y="5074984"/>
            <a:ext cx="2359400" cy="250571"/>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D:\GoogleDrive\DC Hub Logos\3. Application and User Organisations\Gaist.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20425" y="3501008"/>
            <a:ext cx="902748" cy="34474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GoogleDrive\DC Hub Logos\3. Application and User Organisations\icc.gif"/>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87108" y="1569438"/>
            <a:ext cx="3254137" cy="19637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D:\GoogleDrive\DC Hub Logos\3. Application and User Organisations\MooD.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044856" y="3210733"/>
            <a:ext cx="1177853" cy="37724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D:\GoogleDrive\DC Hub Logos\3. Application and User Organisations\NIC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25449" y="1935348"/>
            <a:ext cx="2602057" cy="668876"/>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D:\GoogleDrive\DC Hub Logos\3. Application and User Organisations\Philips.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266607" y="3595579"/>
            <a:ext cx="1538275" cy="211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47512" y="332657"/>
            <a:ext cx="11429461" cy="576063"/>
          </a:xfrm>
          <a:ln w="25400">
            <a:noFill/>
          </a:ln>
          <a:scene3d>
            <a:camera prst="orthographicFront"/>
            <a:lightRig rig="threePt" dir="t"/>
          </a:scene3d>
          <a:sp3d>
            <a:bevelT/>
          </a:sp3d>
        </p:spPr>
        <p:txBody>
          <a:bodyPr>
            <a:normAutofit fontScale="90000"/>
          </a:bodyPr>
          <a:lstStyle/>
          <a:p>
            <a:pPr algn="ctr"/>
            <a:r>
              <a:rPr lang="en-GB" sz="4000" dirty="0" smtClean="0">
                <a:solidFill>
                  <a:schemeClr val="tx1"/>
                </a:solidFill>
              </a:rPr>
              <a:t>Partners</a:t>
            </a:r>
            <a:endParaRPr lang="en-GB" dirty="0">
              <a:solidFill>
                <a:schemeClr val="tx1"/>
              </a:solidFill>
            </a:endParaRPr>
          </a:p>
        </p:txBody>
      </p:sp>
      <p:pic>
        <p:nvPicPr>
          <p:cNvPr id="1028" name="Picture 4" descr="D:\GoogleDrive\DC Hub Logos\1. Games Companies\AiFactory.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10663" y="2964502"/>
            <a:ext cx="919503" cy="41227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GoogleDrive\DC Hub Logos\1. Games Companies\aigamedev.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725490" y="1834943"/>
            <a:ext cx="1923231" cy="412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GoogleDrive\DC Hub Logos\1. Games Companies\Antimatter.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188173" y="5215048"/>
            <a:ext cx="1347988" cy="55191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GoogleDrive\DC Hub Logos\1. Games Companies\codemasters-log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273834" y="2712322"/>
            <a:ext cx="1388745" cy="6516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GoogleDrive\DC Hub Logos\1. Games Companies\EAGlassLab.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471266" y="2351912"/>
            <a:ext cx="1505055" cy="40847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GoogleDrive\DC Hub Logos\1. Games Companies\Eutechnyx Logo.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018712" y="4767448"/>
            <a:ext cx="1829149" cy="3991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GoogleDrive\DC Hub Logos\1. Games Companies\MoonCollider.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33056" y="5236502"/>
            <a:ext cx="754699" cy="5798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GoogleDrive\DC Hub Logos\1. Games Companies\orangeHelicopter.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825343" y="4401881"/>
            <a:ext cx="1006295" cy="5042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GoogleDrive\DC Hub Logos\1. Games Companies\Playgen.gif"/>
          <p:cNvPicPr>
            <a:picLocks noChangeAspect="1" noChangeArrowheads="1"/>
          </p:cNvPicPr>
          <p:nvPr/>
        </p:nvPicPr>
        <p:blipFill rotWithShape="1">
          <a:blip r:embed="rId37">
            <a:extLst>
              <a:ext uri="{28A0092B-C50C-407E-A947-70E740481C1C}">
                <a14:useLocalDpi xmlns:a14="http://schemas.microsoft.com/office/drawing/2010/main" val="0"/>
              </a:ext>
            </a:extLst>
          </a:blip>
          <a:srcRect t="25954" b="33219"/>
          <a:stretch/>
        </p:blipFill>
        <p:spPr bwMode="auto">
          <a:xfrm>
            <a:off x="8025853" y="3375063"/>
            <a:ext cx="1303553" cy="39914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D:\GoogleDrive\DC Hub Logos\1. Games Companies\Rebellion.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184676" y="2899639"/>
            <a:ext cx="1315584" cy="439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GoogleDrive\DC Hub Logos\1. Games Companies\Sony_Computer_Entertainment.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274124" y="4188847"/>
            <a:ext cx="1086312" cy="101923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D:\GoogleDrive\DC Hub Logos\1. Games Companies\stainless.jp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119799" y="4065348"/>
            <a:ext cx="956967" cy="6730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GoogleDrive\DC Hub Logos\1. Games Companies\supermassive.jp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798730" y="4806234"/>
            <a:ext cx="1409505" cy="47232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GoogleDrive\DC Hub Logos\1. Games Companies\TigerX.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3314885" y="3949679"/>
            <a:ext cx="1388745" cy="361942"/>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4" descr="D:\GoogleDrive\DC Hub Logos\4. Educational Organisations\EuroSLA.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834847" y="1911886"/>
            <a:ext cx="1566616" cy="367176"/>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5" descr="D:\GoogleDrive\DC Hub Logos\4. Educational Organisations\Red Kite Alliance logo.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01463" y="4967038"/>
            <a:ext cx="1286787" cy="59552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6" descr="D:\GoogleDrive\DC Hub Logos\4. Educational Organisations\YorkshireTeachingAlliance.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127222" y="1895650"/>
            <a:ext cx="1998887" cy="21771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2" descr="D:\GoogleDrive\DC Hub Logos\4. Educational Organisations\ALL.jp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992975" y="5659307"/>
            <a:ext cx="1622972" cy="53266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47" descr="D:\GoogleDrive\DC Hub Logos\5. Heritage and Archive Organisations\borthwick.gif"/>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8970369" y="6121404"/>
            <a:ext cx="1096655" cy="709399"/>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48" descr="D:\GoogleDrive\DC Hub Logos\5. Heritage and Archive Organisations\TCCT logo.jp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40265" y="1514751"/>
            <a:ext cx="1440263" cy="613085"/>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49" descr="D:\GoogleDrive\DC Hub Logos\5. Heritage and Archive Organisations\Time-LineComputerArchiv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581172" y="3038136"/>
            <a:ext cx="1331227" cy="324487"/>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0" descr="D:\GoogleDrive\DC Hub Logos\6. Arts Galleries, Theatres and Museums\British_Library.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1300562" y="2582700"/>
            <a:ext cx="748101" cy="1090679"/>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2" descr="D:\GoogleDrive\DC Hub Logos\6. Arts Galleries, Theatres and Museums\GV_Art_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690810" y="5827125"/>
            <a:ext cx="981255" cy="425672"/>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3" descr="D:\GoogleDrive\DC Hub Logos\6. Arts Galleries, Theatres and Museums\HelixArts.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971614" y="1391967"/>
            <a:ext cx="1312521" cy="122784"/>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4" descr="D:\GoogleDrive\DC Hub Logos\6. Arts Galleries, Theatres and Museums\Joe Cutting Digital Exhibits.jp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665731" y="5769085"/>
            <a:ext cx="2382931" cy="229248"/>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5" descr="D:\GoogleDrive\DC Hub Logos\6. Arts Galleries, Theatres and Museums\MuseumsAssociation.jp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7850041" y="6209701"/>
            <a:ext cx="1010981" cy="606589"/>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56" descr="D:\GoogleDrive\DC Hub Logos\6. Arts Galleries, Theatres and Museums\NationalMediaMuseum.jp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3199480" y="6252798"/>
            <a:ext cx="1404663" cy="507239"/>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57" descr="D:\GoogleDrive\DC Hub Logos\6. Arts Galleries, Theatres and Museums\new-vis-logo.jp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6058999" y="6397320"/>
            <a:ext cx="1404663" cy="435446"/>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58" descr="D:\GoogleDrive\DC Hub Logos\6. Arts Galleries, Theatres and Museums\ScienceMuseum.jp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830414" y="2899638"/>
            <a:ext cx="905213" cy="87851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59" descr="D:\GoogleDrive\DC Hub Logos\6. Arts Galleries, Theatres and Museums\York Curiouser.png"/>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r="69190"/>
          <a:stretch/>
        </p:blipFill>
        <p:spPr bwMode="auto">
          <a:xfrm>
            <a:off x="1608352" y="5459157"/>
            <a:ext cx="1415307" cy="367969"/>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0" descr="D:\GoogleDrive\DC Hub Logos\6. Arts Galleries, Theatres and Museums\York Theatre Royal.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0301432" y="4147604"/>
            <a:ext cx="850089" cy="637567"/>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1" descr="D:\GoogleDrive\DC Hub Logos\6. Arts Galleries, Theatres and Museums\Common Ground Theatre.png"/>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59586" y="2231064"/>
            <a:ext cx="950077" cy="4179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94" name="Picture 63" descr="D:\GoogleDrive\DC Hub Logos\7. Data Analytics and Hardware Companies\Cybula Ltd.gif"/>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01629" y="5911280"/>
            <a:ext cx="2149955" cy="311743"/>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64" descr="D:\GoogleDrive\DC Hub Logos\7. Data Analytics and Hardware Companies\DTP(HP).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9244625" y="2604225"/>
            <a:ext cx="1802847" cy="395747"/>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65" descr="D:\GoogleDrive\DC Hub Logos\7. Data Analytics and Hardware Companies\IBM.jp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839466" y="3140968"/>
            <a:ext cx="1362089" cy="45461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66" descr="D:\GoogleDrive\DC Hub Logos\7. Data Analytics and Hardware Companies\Swrve.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281116" y="3374653"/>
            <a:ext cx="1340288" cy="44185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GoogleDrive\DC Hub Logos\2. Media and Comms Companies\BBCRD.gif"/>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8252945" y="3778149"/>
            <a:ext cx="2376647" cy="415914"/>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D:\GoogleDrive\DC Hub Logos\2. Media and Comms Companies\bt_logo.jp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6197975" y="3645024"/>
            <a:ext cx="1413508" cy="50215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D:\GoogleDrive\DC Hub Logos\2. Media and Comms Companies\dff.gif"/>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178081" y="2326346"/>
            <a:ext cx="707041" cy="5302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GoogleDrive\DC Hub Logos\2. Media and Comms Companies\dts.jpe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1826887" y="4029360"/>
            <a:ext cx="1196772" cy="236489"/>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D:\GoogleDrive\DC Hub Logos\2. Media and Comms Companies\Headcast.png"/>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018319" y="4343782"/>
            <a:ext cx="1812927" cy="3374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GoogleDrive\DC Hub Logos\2. Media and Comms Companies\logoTheImaginarium.png"/>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5238288" y="2307881"/>
            <a:ext cx="2322985" cy="126453"/>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GoogleDrive\DC Hub Logos\2. Media and Comms Companies\Netherlands.jpg"/>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3510405" y="1458456"/>
            <a:ext cx="2117775" cy="45343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GoogleDrive\DC Hub Logos\2. Media and Comms Companies\OneAndOther.png"/>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5084595" y="4930611"/>
            <a:ext cx="1491459" cy="168706"/>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D:\GoogleDrive\DC Hub Logos\2. Media and Comms Companies\Portugal Telecom.png"/>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9538971" y="4484729"/>
            <a:ext cx="643079" cy="48230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D:\GoogleDrive\DC Hub Logos\2. Media and Comms Companies\sidefx.jp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4507544" y="5116778"/>
            <a:ext cx="1300425" cy="498109"/>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D:\GoogleDrive\DC Hub Logos\2. Media and Comms Companies\TheBeautifulMeme.jpe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6754" t="14333" r="10762" b="10777"/>
          <a:stretch/>
        </p:blipFill>
        <p:spPr bwMode="auto">
          <a:xfrm>
            <a:off x="2459293" y="5933316"/>
            <a:ext cx="756387" cy="515061"/>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2" descr="D:\GoogleDrive\DC Hub Logos\2. Media and Comms Companies\bzpProLogo.png"/>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5479292" y="2649006"/>
            <a:ext cx="1425437" cy="37219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3" descr="D:\GoogleDrive\DC Hub Logos\4. Educational Organisations\British Academy.jpg"/>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1274693" y="1458940"/>
            <a:ext cx="1748967" cy="41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972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26729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4375" y="992554"/>
            <a:ext cx="10751344" cy="5196033"/>
          </a:xfrm>
        </p:spPr>
        <p:txBody>
          <a:bodyPr>
            <a:normAutofit/>
          </a:bodyPr>
          <a:lstStyle/>
          <a:p>
            <a:pPr>
              <a:spcBef>
                <a:spcPts val="600"/>
              </a:spcBef>
              <a:buFont typeface="Arial" pitchFamily="34" charset="0"/>
              <a:buChar char="•"/>
            </a:pPr>
            <a:endParaRPr lang="en-GB" sz="2800" smtClean="0"/>
          </a:p>
          <a:p>
            <a:pPr>
              <a:spcBef>
                <a:spcPts val="600"/>
              </a:spcBef>
              <a:buFont typeface="Arial" pitchFamily="34" charset="0"/>
              <a:buChar char="•"/>
            </a:pPr>
            <a:r>
              <a:rPr lang="en-GB" sz="2800" smtClean="0"/>
              <a:t>Universities</a:t>
            </a:r>
            <a:r>
              <a:rPr lang="en-GB" sz="2800" dirty="0" smtClean="0"/>
              <a:t>: York</a:t>
            </a:r>
            <a:r>
              <a:rPr lang="en-GB" sz="2800" smtClean="0"/>
              <a:t>, Goldsmiths, Falmouth</a:t>
            </a:r>
          </a:p>
          <a:p>
            <a:pPr>
              <a:spcBef>
                <a:spcPts val="600"/>
              </a:spcBef>
              <a:buFont typeface="Arial" pitchFamily="34" charset="0"/>
              <a:buChar char="•"/>
            </a:pPr>
            <a:r>
              <a:rPr lang="en-GB" sz="2800" smtClean="0"/>
              <a:t>30+ researchers</a:t>
            </a:r>
            <a:endParaRPr lang="en-GB" sz="2800" dirty="0" smtClean="0"/>
          </a:p>
          <a:p>
            <a:pPr>
              <a:spcBef>
                <a:spcPts val="600"/>
              </a:spcBef>
              <a:buFont typeface="Arial" pitchFamily="34" charset="0"/>
              <a:buChar char="•"/>
            </a:pPr>
            <a:r>
              <a:rPr lang="en-GB" sz="2800" dirty="0" smtClean="0"/>
              <a:t>100+ industry</a:t>
            </a:r>
            <a:r>
              <a:rPr lang="en-GB" sz="2800" smtClean="0"/>
              <a:t>, government, </a:t>
            </a:r>
            <a:r>
              <a:rPr lang="en-GB" sz="2800" dirty="0" smtClean="0"/>
              <a:t>and third sector partners</a:t>
            </a:r>
          </a:p>
          <a:p>
            <a:pPr>
              <a:spcBef>
                <a:spcPts val="600"/>
              </a:spcBef>
              <a:buFont typeface="Arial" pitchFamily="34" charset="0"/>
              <a:buChar char="•"/>
            </a:pPr>
            <a:r>
              <a:rPr lang="en-GB" sz="2800" smtClean="0"/>
              <a:t>£18m investment by RCUK, universities, and partners</a:t>
            </a:r>
            <a:endParaRPr lang="en-GB" sz="2800" dirty="0" smtClean="0"/>
          </a:p>
          <a:p>
            <a:pPr>
              <a:spcBef>
                <a:spcPts val="600"/>
              </a:spcBef>
              <a:buFont typeface="Arial" pitchFamily="34" charset="0"/>
              <a:buChar char="•"/>
            </a:pPr>
            <a:r>
              <a:rPr lang="en-GB" sz="2800" dirty="0" smtClean="0"/>
              <a:t>started October 2015, launched April 2016</a:t>
            </a:r>
          </a:p>
          <a:p>
            <a:pPr>
              <a:spcBef>
                <a:spcPts val="600"/>
              </a:spcBef>
              <a:buFont typeface="Arial" pitchFamily="34" charset="0"/>
              <a:buChar char="•"/>
            </a:pPr>
            <a:r>
              <a:rPr lang="en-GB" sz="2800" dirty="0" smtClean="0"/>
              <a:t>creative industries</a:t>
            </a:r>
            <a:r>
              <a:rPr lang="en-GB" sz="2800" smtClean="0"/>
              <a:t>: £92bn </a:t>
            </a:r>
            <a:r>
              <a:rPr lang="en-GB" sz="2800" dirty="0" smtClean="0"/>
              <a:t>revenue </a:t>
            </a:r>
            <a:r>
              <a:rPr lang="en-GB" sz="2800" smtClean="0"/>
              <a:t>(2016), </a:t>
            </a:r>
            <a:r>
              <a:rPr lang="en-GB" sz="2800"/>
              <a:t>fastest </a:t>
            </a:r>
            <a:r>
              <a:rPr lang="en-GB" sz="2800" smtClean="0"/>
              <a:t>growing (44.8% from 2010 to 2016)</a:t>
            </a:r>
            <a:endParaRPr lang="en-GB" sz="2800" dirty="0"/>
          </a:p>
        </p:txBody>
      </p:sp>
    </p:spTree>
    <p:extLst>
      <p:ext uri="{BB962C8B-B14F-4D97-AF65-F5344CB8AC3E}">
        <p14:creationId xmlns:p14="http://schemas.microsoft.com/office/powerpoint/2010/main" val="22363782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10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10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704258"/>
          </a:xfrm>
          <a:prstGeom prst="rect">
            <a:avLst/>
          </a:prstGeom>
        </p:spPr>
      </p:pic>
      <p:pic>
        <p:nvPicPr>
          <p:cNvPr id="3" name="Picture 2"/>
          <p:cNvPicPr>
            <a:picLocks noChangeAspect="1"/>
          </p:cNvPicPr>
          <p:nvPr/>
        </p:nvPicPr>
        <p:blipFill>
          <a:blip r:embed="rId4"/>
          <a:stretch>
            <a:fillRect/>
          </a:stretch>
        </p:blipFill>
        <p:spPr>
          <a:xfrm>
            <a:off x="6096000" y="3596649"/>
            <a:ext cx="4375068" cy="2672085"/>
          </a:xfrm>
          <a:prstGeom prst="rect">
            <a:avLst/>
          </a:prstGeom>
          <a:ln w="25400">
            <a:solidFill>
              <a:schemeClr val="tx1"/>
            </a:solidFill>
          </a:ln>
        </p:spPr>
      </p:pic>
      <p:pic>
        <p:nvPicPr>
          <p:cNvPr id="4" name="Picture 3"/>
          <p:cNvPicPr>
            <a:picLocks noChangeAspect="1"/>
          </p:cNvPicPr>
          <p:nvPr/>
        </p:nvPicPr>
        <p:blipFill>
          <a:blip r:embed="rId5"/>
          <a:stretch>
            <a:fillRect/>
          </a:stretch>
        </p:blipFill>
        <p:spPr>
          <a:xfrm>
            <a:off x="7734198" y="1112709"/>
            <a:ext cx="4353124" cy="2548280"/>
          </a:xfrm>
          <a:prstGeom prst="rect">
            <a:avLst/>
          </a:prstGeom>
        </p:spPr>
      </p:pic>
      <p:pic>
        <p:nvPicPr>
          <p:cNvPr id="5" name="Picture 4"/>
          <p:cNvPicPr>
            <a:picLocks noChangeAspect="1"/>
          </p:cNvPicPr>
          <p:nvPr/>
        </p:nvPicPr>
        <p:blipFill>
          <a:blip r:embed="rId6"/>
          <a:stretch>
            <a:fillRect/>
          </a:stretch>
        </p:blipFill>
        <p:spPr>
          <a:xfrm>
            <a:off x="668856" y="3596648"/>
            <a:ext cx="4358388" cy="2672086"/>
          </a:xfrm>
          <a:prstGeom prst="rect">
            <a:avLst/>
          </a:prstGeom>
          <a:ln w="25400">
            <a:solidFill>
              <a:schemeClr val="tx1"/>
            </a:solidFill>
          </a:ln>
        </p:spPr>
      </p:pic>
      <p:sp>
        <p:nvSpPr>
          <p:cNvPr id="9" name="Title 1"/>
          <p:cNvSpPr txBox="1">
            <a:spLocks/>
          </p:cNvSpPr>
          <p:nvPr/>
        </p:nvSpPr>
        <p:spPr>
          <a:xfrm>
            <a:off x="416539" y="2408789"/>
            <a:ext cx="6901120" cy="1252200"/>
          </a:xfrm>
          <a:prstGeom prst="rect">
            <a:avLst/>
          </a:prstGeom>
          <a:extLst>
            <a:ext uri="{C572A759-6A51-4108-AA02-DFA0A04FC94B}">
              <ma14:wrappingTextBoxFlag xmlns:ma14="http://schemas.microsoft.com/office/mac/drawingml/2011/main" xmlns="" val="1"/>
            </a:ext>
          </a:extLst>
        </p:spPr>
        <p:txBody>
          <a:bodyPr>
            <a:normAutofit/>
          </a:bodyPr>
          <a:lstStyle>
            <a:lvl1pPr indent="0">
              <a:spcBef>
                <a:spcPct val="20000"/>
              </a:spcBef>
              <a:buFont typeface="Arial" panose="020B0604020202020204" pitchFamily="34" charset="0"/>
              <a:buNone/>
              <a:defRPr sz="2000" b="0" baseline="0">
                <a:solidFill>
                  <a:schemeClr val="bg1"/>
                </a:solidFill>
                <a:latin typeface="Palatino Linotype" panose="02040502050505030304" pitchFamily="18" charset="0"/>
              </a:defRPr>
            </a:lvl1pPr>
            <a:lvl2pPr indent="0" algn="ctr">
              <a:spcBef>
                <a:spcPct val="20000"/>
              </a:spcBef>
              <a:buFont typeface="Arial" panose="020B0604020202020204" pitchFamily="34" charset="0"/>
              <a:buNone/>
              <a:defRPr sz="2800">
                <a:solidFill>
                  <a:schemeClr val="tx1">
                    <a:tint val="75000"/>
                  </a:schemeClr>
                </a:solidFill>
              </a:defRPr>
            </a:lvl2pPr>
            <a:lvl3pPr indent="0" algn="ctr">
              <a:spcBef>
                <a:spcPct val="20000"/>
              </a:spcBef>
              <a:buFont typeface="Arial" panose="020B0604020202020204" pitchFamily="34" charset="0"/>
              <a:buNone/>
              <a:defRPr sz="2400">
                <a:solidFill>
                  <a:schemeClr val="tx1">
                    <a:tint val="75000"/>
                  </a:schemeClr>
                </a:solidFill>
              </a:defRPr>
            </a:lvl3pPr>
            <a:lvl4pPr indent="0" algn="ctr">
              <a:spcBef>
                <a:spcPct val="20000"/>
              </a:spcBef>
              <a:buFont typeface="Arial" panose="020B0604020202020204" pitchFamily="34" charset="0"/>
              <a:buNone/>
              <a:defRPr sz="2000">
                <a:solidFill>
                  <a:schemeClr val="tx1">
                    <a:tint val="75000"/>
                  </a:schemeClr>
                </a:solidFill>
              </a:defRPr>
            </a:lvl4pPr>
            <a:lvl5pPr indent="0" algn="ctr">
              <a:spcBef>
                <a:spcPct val="20000"/>
              </a:spcBef>
              <a:buFont typeface="Arial" panose="020B0604020202020204" pitchFamily="34" charset="0"/>
              <a:buNone/>
              <a:defRPr sz="2000">
                <a:solidFill>
                  <a:schemeClr val="tx1">
                    <a:tint val="75000"/>
                  </a:schemeClr>
                </a:solidFill>
              </a:defRPr>
            </a:lvl5pPr>
            <a:lvl6pPr indent="0" algn="ctr">
              <a:spcBef>
                <a:spcPct val="20000"/>
              </a:spcBef>
              <a:buFont typeface="Arial" panose="020B0604020202020204" pitchFamily="34" charset="0"/>
              <a:buNone/>
              <a:defRPr sz="2000">
                <a:solidFill>
                  <a:schemeClr val="tx1">
                    <a:tint val="75000"/>
                  </a:schemeClr>
                </a:solidFill>
              </a:defRPr>
            </a:lvl6pPr>
            <a:lvl7pPr indent="0" algn="ctr">
              <a:spcBef>
                <a:spcPct val="20000"/>
              </a:spcBef>
              <a:buFont typeface="Arial" panose="020B0604020202020204" pitchFamily="34" charset="0"/>
              <a:buNone/>
              <a:defRPr sz="2000">
                <a:solidFill>
                  <a:schemeClr val="tx1">
                    <a:tint val="75000"/>
                  </a:schemeClr>
                </a:solidFill>
              </a:defRPr>
            </a:lvl7pPr>
            <a:lvl8pPr indent="0" algn="ctr">
              <a:spcBef>
                <a:spcPct val="20000"/>
              </a:spcBef>
              <a:buFont typeface="Arial" panose="020B0604020202020204" pitchFamily="34" charset="0"/>
              <a:buNone/>
              <a:defRPr sz="2000">
                <a:solidFill>
                  <a:schemeClr val="tx1">
                    <a:tint val="75000"/>
                  </a:schemeClr>
                </a:solidFill>
              </a:defRPr>
            </a:lvl8pPr>
            <a:lvl9pPr indent="0" algn="ctr">
              <a:spcBef>
                <a:spcPct val="20000"/>
              </a:spcBef>
              <a:buFont typeface="Arial" panose="020B0604020202020204" pitchFamily="34" charset="0"/>
              <a:buNone/>
              <a:defRPr sz="2000">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6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£12.1 million</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56</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PhDs</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8 years.  60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partners.</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York</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Essex</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and London Universities</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416539" y="1217602"/>
            <a:ext cx="731897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alibri" panose="020F0502020204030204"/>
                <a:ea typeface="+mn-ea"/>
                <a:cs typeface="+mn-cs"/>
              </a:rPr>
              <a:t>EPSRC Centre for Doctoral Training </a:t>
            </a:r>
            <a:r>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t>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alibri" panose="020F0502020204030204"/>
                <a:ea typeface="+mn-ea"/>
                <a:cs typeface="+mn-cs"/>
              </a:rPr>
              <a:t>Intelligent Games and Games Intelligence</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Rory Davids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3880" y="389329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los Gonzalez Diaz"/>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2007" y="3577660"/>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luca Gain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22007" y="4416510"/>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ryn Henders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33937" y="4932691"/>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hringi Kumar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4234" y="5255360"/>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drew Mart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05464" y="5716867"/>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okol Murtur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5280" y="305025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ristina Guerrero-Romer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1553" y="240878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dam Sattau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4397" y="429203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enrik Siljebrå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9060" y="88039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okas Volkova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91089" y="713950"/>
            <a:ext cx="7143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214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4375" y="992554"/>
            <a:ext cx="10751344" cy="5196033"/>
          </a:xfrm>
        </p:spPr>
        <p:txBody>
          <a:bodyPr>
            <a:normAutofit/>
          </a:bodyPr>
          <a:lstStyle/>
          <a:p>
            <a:pPr>
              <a:spcBef>
                <a:spcPts val="600"/>
              </a:spcBef>
              <a:buFont typeface="Arial" pitchFamily="34" charset="0"/>
              <a:buChar char="•"/>
            </a:pPr>
            <a:endParaRPr lang="en-GB" sz="2800" smtClean="0"/>
          </a:p>
          <a:p>
            <a:pPr>
              <a:spcBef>
                <a:spcPts val="600"/>
              </a:spcBef>
              <a:buFont typeface="Arial" pitchFamily="34" charset="0"/>
              <a:buChar char="•"/>
            </a:pPr>
            <a:endParaRPr lang="en-GB" sz="2800" smtClean="0"/>
          </a:p>
          <a:p>
            <a:pPr>
              <a:spcBef>
                <a:spcPts val="600"/>
              </a:spcBef>
            </a:pPr>
            <a:endParaRPr lang="en-GB" sz="2800" smtClean="0"/>
          </a:p>
          <a:p>
            <a:pPr algn="ctr">
              <a:spcBef>
                <a:spcPts val="600"/>
              </a:spcBef>
            </a:pPr>
            <a:r>
              <a:rPr lang="en-GB" sz="4000" smtClean="0"/>
              <a:t>A few example projects</a:t>
            </a:r>
            <a:endParaRPr lang="en-GB" sz="4000" dirty="0"/>
          </a:p>
        </p:txBody>
      </p:sp>
    </p:spTree>
    <p:extLst>
      <p:ext uri="{BB962C8B-B14F-4D97-AF65-F5344CB8AC3E}">
        <p14:creationId xmlns:p14="http://schemas.microsoft.com/office/powerpoint/2010/main" val="22363782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851" name="Picture 11"/>
          <p:cNvPicPr>
            <a:picLocks noChangeAspect="1" noChangeArrowheads="1"/>
          </p:cNvPicPr>
          <p:nvPr/>
        </p:nvPicPr>
        <p:blipFill>
          <a:blip r:embed="rId3"/>
          <a:stretch>
            <a:fillRect/>
          </a:stretch>
        </p:blipFill>
        <p:spPr bwMode="auto">
          <a:xfrm>
            <a:off x="-3213" y="837487"/>
            <a:ext cx="10703135" cy="602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dirty="0" smtClean="0"/>
              <a:t>  </a:t>
            </a:r>
            <a:r>
              <a:rPr lang="en-US" sz="4000" kern="0" dirty="0" smtClean="0">
                <a:latin typeface="Luengo" pitchFamily="50" charset="0"/>
              </a:rPr>
              <a:t>Object-Based Media </a:t>
            </a:r>
            <a:r>
              <a:rPr lang="en-US" sz="2400" kern="0" dirty="0" smtClean="0">
                <a:latin typeface="Luengo" pitchFamily="50" charset="0"/>
              </a:rPr>
              <a:t>entertainment, information, education</a:t>
            </a:r>
            <a:endParaRPr lang="en-US" sz="4800" kern="0" dirty="0">
              <a:latin typeface="Luengo" pitchFamily="50" charset="0"/>
            </a:endParaRPr>
          </a:p>
        </p:txBody>
      </p:sp>
      <p:pic>
        <p:nvPicPr>
          <p:cNvPr id="358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5588" y="3342041"/>
            <a:ext cx="1007920" cy="1154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6611" y="5424731"/>
            <a:ext cx="1485874" cy="47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29204" b="35186"/>
          <a:stretch/>
        </p:blipFill>
        <p:spPr bwMode="auto">
          <a:xfrm>
            <a:off x="10027245" y="1701992"/>
            <a:ext cx="2164755" cy="76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rafik 6" descr="IMG_0339.JPG"/>
          <p:cNvPicPr>
            <a:picLocks noChangeAspect="1"/>
          </p:cNvPicPr>
          <p:nvPr/>
        </p:nvPicPr>
        <p:blipFill>
          <a:blip r:embed="rId7"/>
          <a:stretch>
            <a:fillRect/>
          </a:stretch>
        </p:blipFill>
        <p:spPr>
          <a:xfrm>
            <a:off x="2399490" y="1031132"/>
            <a:ext cx="7393021" cy="5544766"/>
          </a:xfrm>
          <a:prstGeom prst="rect">
            <a:avLst/>
          </a:prstGeom>
        </p:spPr>
      </p:pic>
    </p:spTree>
    <p:extLst>
      <p:ext uri="{BB962C8B-B14F-4D97-AF65-F5344CB8AC3E}">
        <p14:creationId xmlns:p14="http://schemas.microsoft.com/office/powerpoint/2010/main" val="38269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837487"/>
            <a:ext cx="9930213" cy="602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Gaming Grammar 	</a:t>
            </a:r>
            <a:r>
              <a:rPr lang="en-US" sz="2400" kern="0" smtClean="0">
                <a:latin typeface="Luengo" pitchFamily="50" charset="0"/>
              </a:rPr>
              <a:t>education</a:t>
            </a:r>
            <a:r>
              <a:rPr lang="en-US" sz="2400" kern="0" dirty="0" smtClean="0">
                <a:latin typeface="Luengo" pitchFamily="50" charset="0"/>
              </a:rPr>
              <a:t>, gamification</a:t>
            </a:r>
            <a:endParaRPr lang="en-US" sz="4800" kern="0" dirty="0">
              <a:latin typeface="Luengo" pitchFamily="50" charset="0"/>
            </a:endParaRPr>
          </a:p>
        </p:txBody>
      </p:sp>
      <p:pic>
        <p:nvPicPr>
          <p:cNvPr id="5"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607" y="784828"/>
            <a:ext cx="4046364" cy="2343962"/>
          </a:xfrm>
          <a:prstGeom prst="rect">
            <a:avLst/>
          </a:prstGeom>
        </p:spPr>
      </p:pic>
      <p:pic>
        <p:nvPicPr>
          <p:cNvPr id="6"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2564" y="2775005"/>
            <a:ext cx="3936086" cy="2219597"/>
          </a:xfrm>
          <a:prstGeom prst="rect">
            <a:avLst/>
          </a:prstGeom>
        </p:spPr>
      </p:pic>
      <p:pic>
        <p:nvPicPr>
          <p:cNvPr id="7"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310" y="4864735"/>
            <a:ext cx="3871794" cy="2167323"/>
          </a:xfrm>
          <a:prstGeom prst="rect">
            <a:avLst/>
          </a:prstGeom>
        </p:spPr>
      </p:pic>
      <p:sp>
        <p:nvSpPr>
          <p:cNvPr id="10" name="Text Placeholder 2"/>
          <p:cNvSpPr txBox="1">
            <a:spLocks/>
          </p:cNvSpPr>
          <p:nvPr/>
        </p:nvSpPr>
        <p:spPr>
          <a:xfrm>
            <a:off x="8733802" y="3379304"/>
            <a:ext cx="3375589" cy="747423"/>
          </a:xfrm>
          <a:prstGeom prst="rect">
            <a:avLst/>
          </a:prstGeom>
          <a:solidFill>
            <a:schemeClr val="bg1">
              <a:lumMod val="85000"/>
            </a:schemeClr>
          </a:solidFill>
          <a:ln w="76200">
            <a:solidFill>
              <a:schemeClr val="bg1"/>
            </a:solidFill>
            <a:miter lim="400000"/>
          </a:ln>
          <a:extLst>
            <a:ext uri="{C572A759-6A51-4108-AA02-DFA0A04FC94B}">
              <ma14:wrappingTextBoxFlag xmlns:ma14="http://schemas.microsoft.com/office/mac/drawingml/2011/main" xmlns="" val="1"/>
            </a:ext>
          </a:extLst>
        </p:spPr>
        <p:txBody>
          <a:bodyPr lIns="35719" tIns="35719" rIns="35719" bIns="35719" anchor="t">
            <a:normAutofit fontScale="92500" lnSpcReduction="20000"/>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defTabSz="410751"/>
            <a:r>
              <a:rPr lang="en-US" sz="2812" kern="0" dirty="0" smtClean="0">
                <a:solidFill>
                  <a:schemeClr val="tx1"/>
                </a:solidFill>
                <a:latin typeface="Luengo" pitchFamily="50" charset="0"/>
              </a:rPr>
              <a:t>7 schools in Yorkshire</a:t>
            </a:r>
            <a:br>
              <a:rPr lang="en-US" sz="2812" kern="0" dirty="0" smtClean="0">
                <a:solidFill>
                  <a:schemeClr val="tx1"/>
                </a:solidFill>
                <a:latin typeface="Luengo" pitchFamily="50" charset="0"/>
              </a:rPr>
            </a:br>
            <a:r>
              <a:rPr lang="en-US" sz="2812" kern="0" dirty="0" smtClean="0">
                <a:solidFill>
                  <a:schemeClr val="tx1"/>
                </a:solidFill>
                <a:latin typeface="Luengo" pitchFamily="50" charset="0"/>
              </a:rPr>
              <a:t>215 children</a:t>
            </a:r>
            <a:endParaRPr lang="en-US" sz="2672" kern="0" dirty="0">
              <a:solidFill>
                <a:schemeClr val="tx1"/>
              </a:solidFill>
              <a:latin typeface="Luengo" pitchFamily="50" charset="0"/>
            </a:endParaRPr>
          </a:p>
        </p:txBody>
      </p:sp>
    </p:spTree>
    <p:extLst>
      <p:ext uri="{BB962C8B-B14F-4D97-AF65-F5344CB8AC3E}">
        <p14:creationId xmlns:p14="http://schemas.microsoft.com/office/powerpoint/2010/main" val="4033224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Mutator</a:t>
            </a:r>
            <a:r>
              <a:rPr lang="en-US" sz="4800" kern="0" smtClean="0">
                <a:latin typeface="Luengo" pitchFamily="50" charset="0"/>
              </a:rPr>
              <a:t> 	</a:t>
            </a:r>
            <a:r>
              <a:rPr lang="en-US" sz="2400" kern="0" smtClean="0">
                <a:latin typeface="Luengo" pitchFamily="50" charset="0"/>
              </a:rPr>
              <a:t>procedural </a:t>
            </a:r>
            <a:r>
              <a:rPr lang="en-US" sz="2400" kern="0" dirty="0" smtClean="0">
                <a:latin typeface="Luengo" pitchFamily="50" charset="0"/>
              </a:rPr>
              <a:t>art</a:t>
            </a:r>
            <a:endParaRPr lang="en-US" sz="4800" kern="0" dirty="0">
              <a:latin typeface="Luengo" pitchFamily="50" charset="0"/>
            </a:endParaRPr>
          </a:p>
        </p:txBody>
      </p:sp>
      <p:pic>
        <p:nvPicPr>
          <p:cNvPr id="3993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86"/>
          <a:stretch/>
        </p:blipFill>
        <p:spPr bwMode="auto">
          <a:xfrm>
            <a:off x="-3744" y="837487"/>
            <a:ext cx="10036508" cy="602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0936" t="17778" r="10449" b="20513"/>
          <a:stretch/>
        </p:blipFill>
        <p:spPr bwMode="auto">
          <a:xfrm>
            <a:off x="8759439" y="1404654"/>
            <a:ext cx="2922662" cy="1531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52406" y="3412306"/>
            <a:ext cx="1931348" cy="87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52953" y="4437471"/>
            <a:ext cx="1930801" cy="141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MutationSpaceUnescoY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62569" y="1404654"/>
            <a:ext cx="8506748" cy="4785046"/>
          </a:xfrm>
          <a:prstGeom prst="rect">
            <a:avLst/>
          </a:prstGeom>
        </p:spPr>
      </p:pic>
    </p:spTree>
    <p:extLst>
      <p:ext uri="{BB962C8B-B14F-4D97-AF65-F5344CB8AC3E}">
        <p14:creationId xmlns:p14="http://schemas.microsoft.com/office/powerpoint/2010/main" val="423590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4915" fill="hold"/>
                                        <p:tgtEl>
                                          <p:spTgt spid="7"/>
                                        </p:tgtEl>
                                      </p:cBhvr>
                                    </p:cmd>
                                  </p:childTnLst>
                                </p:cTn>
                              </p:par>
                            </p:childTnLst>
                          </p:cTn>
                        </p:par>
                      </p:childTnLst>
                    </p:cTn>
                  </p:par>
                  <p:par>
                    <p:cTn id="12" fill="hold">
                      <p:stCondLst>
                        <p:cond delay="indefinite"/>
                      </p:stCondLst>
                      <p:childTnLst>
                        <p:par>
                          <p:cTn id="13" fill="hold">
                            <p:stCondLst>
                              <p:cond delay="0"/>
                            </p:stCondLst>
                            <p:childTnLst>
                              <p:par>
                                <p:cTn id="14" presetID="3" presetClass="mediacall" presetSubtype="0" fill="hold" nodeType="clickEffect">
                                  <p:stCondLst>
                                    <p:cond delay="0"/>
                                  </p:stCondLst>
                                  <p:childTnLst>
                                    <p:cmd type="call" cmd="stop">
                                      <p:cBhvr>
                                        <p:cTn id="15"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6"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837487"/>
            <a:ext cx="10289136" cy="602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139147" y="2435551"/>
            <a:ext cx="2628551" cy="1529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Viking </a:t>
            </a:r>
            <a:r>
              <a:rPr lang="en-US" sz="4000" kern="0" dirty="0" smtClean="0">
                <a:latin typeface="Luengo" pitchFamily="50" charset="0"/>
              </a:rPr>
              <a:t>Storytelling in VR </a:t>
            </a:r>
            <a:endParaRPr lang="en-US" sz="4000" kern="0" dirty="0">
              <a:latin typeface="Luengo" pitchFamily="50" charset="0"/>
            </a:endParaRPr>
          </a:p>
        </p:txBody>
      </p:sp>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320" y="2634595"/>
            <a:ext cx="28384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6000" contrast="38000"/>
                    </a14:imgEffect>
                  </a14:imgLayer>
                </a14:imgProps>
              </a:ext>
            </a:extLst>
          </a:blip>
          <a:srcRect l="34381" t="8373" r="34953" b="11802"/>
          <a:stretch/>
        </p:blipFill>
        <p:spPr>
          <a:xfrm>
            <a:off x="3587124" y="837487"/>
            <a:ext cx="4270057" cy="6020513"/>
          </a:xfrm>
          <a:prstGeom prst="rect">
            <a:avLst/>
          </a:prstGeom>
        </p:spPr>
      </p:pic>
      <p:grpSp>
        <p:nvGrpSpPr>
          <p:cNvPr id="45" name="Gruppieren 44"/>
          <p:cNvGrpSpPr/>
          <p:nvPr/>
        </p:nvGrpSpPr>
        <p:grpSpPr>
          <a:xfrm>
            <a:off x="3951359" y="793117"/>
            <a:ext cx="4308994" cy="6091048"/>
            <a:chOff x="6631260" y="704721"/>
            <a:chExt cx="4308994" cy="6091048"/>
          </a:xfrm>
        </p:grpSpPr>
        <p:grpSp>
          <p:nvGrpSpPr>
            <p:cNvPr id="46" name="Group 11"/>
            <p:cNvGrpSpPr/>
            <p:nvPr/>
          </p:nvGrpSpPr>
          <p:grpSpPr>
            <a:xfrm>
              <a:off x="6631260" y="704721"/>
              <a:ext cx="4308994" cy="1133062"/>
              <a:chOff x="4517750" y="532249"/>
              <a:chExt cx="4308994" cy="1133062"/>
            </a:xfrm>
          </p:grpSpPr>
          <p:grpSp>
            <p:nvGrpSpPr>
              <p:cNvPr id="74" name="Group 21"/>
              <p:cNvGrpSpPr/>
              <p:nvPr/>
            </p:nvGrpSpPr>
            <p:grpSpPr>
              <a:xfrm>
                <a:off x="4517750" y="719914"/>
                <a:ext cx="1113988" cy="945397"/>
                <a:chOff x="4421527" y="2465407"/>
                <a:chExt cx="1113988" cy="945397"/>
              </a:xfrm>
              <a:solidFill>
                <a:schemeClr val="accent2"/>
              </a:solidFill>
            </p:grpSpPr>
            <p:sp>
              <p:nvSpPr>
                <p:cNvPr id="77" name="Oval 8"/>
                <p:cNvSpPr/>
                <p:nvPr/>
              </p:nvSpPr>
              <p:spPr>
                <a:xfrm>
                  <a:off x="4456253" y="2465407"/>
                  <a:ext cx="213848" cy="212401"/>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 Same Side Corner Rectangle 13"/>
                <p:cNvSpPr/>
                <p:nvPr/>
              </p:nvSpPr>
              <p:spPr>
                <a:xfrm>
                  <a:off x="4421527" y="2787611"/>
                  <a:ext cx="265171" cy="470793"/>
                </a:xfrm>
                <a:prstGeom prst="round2SameRect">
                  <a:avLst>
                    <a:gd name="adj1" fmla="val 50000"/>
                    <a:gd name="adj2" fmla="val 0"/>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15"/>
                <p:cNvSpPr/>
                <p:nvPr/>
              </p:nvSpPr>
              <p:spPr>
                <a:xfrm>
                  <a:off x="4874878" y="2617807"/>
                  <a:ext cx="213848" cy="212401"/>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 Same Side Corner Rectangle 16"/>
                <p:cNvSpPr/>
                <p:nvPr/>
              </p:nvSpPr>
              <p:spPr>
                <a:xfrm>
                  <a:off x="4840152" y="2940011"/>
                  <a:ext cx="265171" cy="470793"/>
                </a:xfrm>
                <a:prstGeom prst="round2SameRect">
                  <a:avLst>
                    <a:gd name="adj1" fmla="val 50000"/>
                    <a:gd name="adj2" fmla="val 0"/>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7"/>
                <p:cNvSpPr/>
                <p:nvPr/>
              </p:nvSpPr>
              <p:spPr>
                <a:xfrm>
                  <a:off x="5305070" y="2480840"/>
                  <a:ext cx="213848" cy="212401"/>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 Same Side Corner Rectangle 18"/>
                <p:cNvSpPr/>
                <p:nvPr/>
              </p:nvSpPr>
              <p:spPr>
                <a:xfrm>
                  <a:off x="5270344" y="2803044"/>
                  <a:ext cx="265171" cy="470793"/>
                </a:xfrm>
                <a:prstGeom prst="round2SameRect">
                  <a:avLst>
                    <a:gd name="adj1" fmla="val 50000"/>
                    <a:gd name="adj2" fmla="val 0"/>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19"/>
              <p:cNvSpPr/>
              <p:nvPr/>
            </p:nvSpPr>
            <p:spPr>
              <a:xfrm>
                <a:off x="5810386" y="1117274"/>
                <a:ext cx="3016358" cy="400110"/>
              </a:xfrm>
              <a:prstGeom prst="rect">
                <a:avLst/>
              </a:prstGeom>
              <a:noFill/>
            </p:spPr>
            <p:txBody>
              <a:bodyPr wrap="square" lIns="91440" tIns="45720" rIns="91440" bIns="45720">
                <a:spAutoFit/>
              </a:bodyPr>
              <a:lstStyle/>
              <a:p>
                <a:r>
                  <a:rPr lang="en-GB" sz="2000" kern="800" dirty="0">
                    <a:ln w="0"/>
                    <a:effectLst>
                      <a:outerShdw blurRad="38100" dist="19050" dir="2700000" algn="tl" rotWithShape="0">
                        <a:schemeClr val="dk1">
                          <a:alpha val="40000"/>
                        </a:schemeClr>
                      </a:outerShdw>
                    </a:effectLst>
                  </a:rPr>
                  <a:t>exhibition visitors </a:t>
                </a:r>
              </a:p>
            </p:txBody>
          </p:sp>
          <p:sp>
            <p:nvSpPr>
              <p:cNvPr id="76" name="Rectangle 20"/>
              <p:cNvSpPr/>
              <p:nvPr/>
            </p:nvSpPr>
            <p:spPr>
              <a:xfrm>
                <a:off x="5792915" y="532249"/>
                <a:ext cx="2692460" cy="830997"/>
              </a:xfrm>
              <a:prstGeom prst="rect">
                <a:avLst/>
              </a:prstGeom>
              <a:noFill/>
            </p:spPr>
            <p:txBody>
              <a:bodyPr wrap="square" lIns="91440" tIns="45720" rIns="91440" bIns="45720">
                <a:spAutoFit/>
              </a:bodyPr>
              <a:lstStyle/>
              <a:p>
                <a:r>
                  <a:rPr lang="en-GB" sz="4800" dirty="0">
                    <a:ln w="0"/>
                    <a:effectLst>
                      <a:outerShdw blurRad="38100" dist="19050" dir="2700000" algn="tl" rotWithShape="0">
                        <a:schemeClr val="dk1">
                          <a:alpha val="40000"/>
                        </a:schemeClr>
                      </a:outerShdw>
                    </a:effectLst>
                  </a:rPr>
                  <a:t>100,000</a:t>
                </a:r>
              </a:p>
            </p:txBody>
          </p:sp>
        </p:grpSp>
        <p:grpSp>
          <p:nvGrpSpPr>
            <p:cNvPr id="47" name="Group 34"/>
            <p:cNvGrpSpPr/>
            <p:nvPr/>
          </p:nvGrpSpPr>
          <p:grpSpPr>
            <a:xfrm>
              <a:off x="7008195" y="2170671"/>
              <a:ext cx="2909722" cy="1825755"/>
              <a:chOff x="797334" y="3919713"/>
              <a:chExt cx="3417124" cy="2114273"/>
            </a:xfrm>
          </p:grpSpPr>
          <p:grpSp>
            <p:nvGrpSpPr>
              <p:cNvPr id="64" name="Group 31"/>
              <p:cNvGrpSpPr/>
              <p:nvPr/>
            </p:nvGrpSpPr>
            <p:grpSpPr>
              <a:xfrm>
                <a:off x="1118115" y="3919713"/>
                <a:ext cx="2340979" cy="1008052"/>
                <a:chOff x="1435261" y="4093010"/>
                <a:chExt cx="2720051" cy="1198545"/>
              </a:xfrm>
            </p:grpSpPr>
            <p:sp>
              <p:nvSpPr>
                <p:cNvPr id="67" name="Rounded Rectangle 24"/>
                <p:cNvSpPr/>
                <p:nvPr/>
              </p:nvSpPr>
              <p:spPr>
                <a:xfrm>
                  <a:off x="1435261" y="4093010"/>
                  <a:ext cx="2720051" cy="8146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 Same Side Corner Rectangle 25"/>
                <p:cNvSpPr/>
                <p:nvPr/>
              </p:nvSpPr>
              <p:spPr>
                <a:xfrm rot="10800000">
                  <a:off x="2963118" y="4417869"/>
                  <a:ext cx="1186404" cy="871761"/>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 Same Side Corner Rectangle 26"/>
                <p:cNvSpPr/>
                <p:nvPr/>
              </p:nvSpPr>
              <p:spPr>
                <a:xfrm rot="10800000">
                  <a:off x="1437183" y="4419794"/>
                  <a:ext cx="1186405" cy="871761"/>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laque 27"/>
                <p:cNvSpPr/>
                <p:nvPr/>
              </p:nvSpPr>
              <p:spPr>
                <a:xfrm>
                  <a:off x="2828989" y="4475744"/>
                  <a:ext cx="694481" cy="567159"/>
                </a:xfrm>
                <a:prstGeom prst="plaque">
                  <a:avLst>
                    <a:gd name="adj" fmla="val 2687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laque 28"/>
                <p:cNvSpPr/>
                <p:nvPr/>
              </p:nvSpPr>
              <p:spPr>
                <a:xfrm>
                  <a:off x="2076685" y="4477669"/>
                  <a:ext cx="694481" cy="567159"/>
                </a:xfrm>
                <a:prstGeom prst="plaque">
                  <a:avLst>
                    <a:gd name="adj" fmla="val 2687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29"/>
                <p:cNvSpPr/>
                <p:nvPr/>
              </p:nvSpPr>
              <p:spPr>
                <a:xfrm>
                  <a:off x="1886146" y="4411188"/>
                  <a:ext cx="572500" cy="572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30"/>
                <p:cNvSpPr/>
                <p:nvPr/>
              </p:nvSpPr>
              <p:spPr>
                <a:xfrm>
                  <a:off x="3172863" y="4413113"/>
                  <a:ext cx="572500" cy="572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32"/>
              <p:cNvSpPr/>
              <p:nvPr/>
            </p:nvSpPr>
            <p:spPr>
              <a:xfrm>
                <a:off x="2693764" y="5031516"/>
                <a:ext cx="1520694" cy="819751"/>
              </a:xfrm>
              <a:prstGeom prst="rect">
                <a:avLst/>
              </a:prstGeom>
              <a:noFill/>
            </p:spPr>
            <p:txBody>
              <a:bodyPr wrap="square" lIns="91440" tIns="45720" rIns="91440" bIns="45720">
                <a:spAutoFit/>
              </a:bodyPr>
              <a:lstStyle/>
              <a:p>
                <a:r>
                  <a:rPr lang="en-GB" sz="2000" kern="800" dirty="0">
                    <a:ln w="0"/>
                    <a:effectLst>
                      <a:outerShdw blurRad="38100" dist="19050" dir="2700000" algn="tl" rotWithShape="0">
                        <a:schemeClr val="dk1">
                          <a:alpha val="40000"/>
                        </a:schemeClr>
                      </a:outerShdw>
                    </a:effectLst>
                  </a:rPr>
                  <a:t>first time </a:t>
                </a:r>
                <a:br>
                  <a:rPr lang="en-GB" sz="2000" kern="800" dirty="0">
                    <a:ln w="0"/>
                    <a:effectLst>
                      <a:outerShdw blurRad="38100" dist="19050" dir="2700000" algn="tl" rotWithShape="0">
                        <a:schemeClr val="dk1">
                          <a:alpha val="40000"/>
                        </a:schemeClr>
                      </a:outerShdw>
                    </a:effectLst>
                  </a:rPr>
                </a:br>
                <a:r>
                  <a:rPr lang="en-GB" sz="2000" kern="800" dirty="0">
                    <a:ln w="0"/>
                    <a:effectLst>
                      <a:outerShdw blurRad="38100" dist="19050" dir="2700000" algn="tl" rotWithShape="0">
                        <a:schemeClr val="dk1">
                          <a:alpha val="40000"/>
                        </a:schemeClr>
                      </a:outerShdw>
                    </a:effectLst>
                  </a:rPr>
                  <a:t>VR users</a:t>
                </a:r>
              </a:p>
            </p:txBody>
          </p:sp>
          <p:sp>
            <p:nvSpPr>
              <p:cNvPr id="66" name="Rectangle 33"/>
              <p:cNvSpPr/>
              <p:nvPr/>
            </p:nvSpPr>
            <p:spPr>
              <a:xfrm>
                <a:off x="797334" y="4857821"/>
                <a:ext cx="2415800" cy="1176165"/>
              </a:xfrm>
              <a:prstGeom prst="rect">
                <a:avLst/>
              </a:prstGeom>
              <a:noFill/>
            </p:spPr>
            <p:txBody>
              <a:bodyPr wrap="square" lIns="91440" tIns="45720" rIns="91440" bIns="45720">
                <a:spAutoFit/>
              </a:bodyPr>
              <a:lstStyle/>
              <a:p>
                <a:r>
                  <a:rPr lang="en-GB" sz="6000" dirty="0">
                    <a:ln w="0"/>
                    <a:effectLst>
                      <a:outerShdw blurRad="38100" dist="19050" dir="2700000" algn="tl" rotWithShape="0">
                        <a:schemeClr val="dk1">
                          <a:alpha val="40000"/>
                        </a:schemeClr>
                      </a:outerShdw>
                    </a:effectLst>
                  </a:rPr>
                  <a:t>70%</a:t>
                </a:r>
              </a:p>
            </p:txBody>
          </p:sp>
        </p:grpSp>
        <p:grpSp>
          <p:nvGrpSpPr>
            <p:cNvPr id="48" name="Group 62"/>
            <p:cNvGrpSpPr/>
            <p:nvPr/>
          </p:nvGrpSpPr>
          <p:grpSpPr>
            <a:xfrm>
              <a:off x="7154327" y="3910822"/>
              <a:ext cx="2452460" cy="1558097"/>
              <a:chOff x="5113761" y="173032"/>
              <a:chExt cx="3406306" cy="1863574"/>
            </a:xfrm>
          </p:grpSpPr>
          <p:grpSp>
            <p:nvGrpSpPr>
              <p:cNvPr id="50" name="Group 60"/>
              <p:cNvGrpSpPr/>
              <p:nvPr/>
            </p:nvGrpSpPr>
            <p:grpSpPr>
              <a:xfrm>
                <a:off x="5254778" y="173032"/>
                <a:ext cx="3265289" cy="1846056"/>
                <a:chOff x="5670329" y="-70188"/>
                <a:chExt cx="3265289" cy="1846056"/>
              </a:xfrm>
            </p:grpSpPr>
            <p:grpSp>
              <p:nvGrpSpPr>
                <p:cNvPr id="52" name="Group 58"/>
                <p:cNvGrpSpPr/>
                <p:nvPr/>
              </p:nvGrpSpPr>
              <p:grpSpPr>
                <a:xfrm>
                  <a:off x="5670329" y="-70188"/>
                  <a:ext cx="3033838" cy="1846056"/>
                  <a:chOff x="4549665" y="186688"/>
                  <a:chExt cx="2449719" cy="1748260"/>
                </a:xfrm>
              </p:grpSpPr>
              <p:sp>
                <p:nvSpPr>
                  <p:cNvPr id="54" name="Triangle 46"/>
                  <p:cNvSpPr/>
                  <p:nvPr/>
                </p:nvSpPr>
                <p:spPr>
                  <a:xfrm>
                    <a:off x="4736268" y="186688"/>
                    <a:ext cx="2073843" cy="510136"/>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7"/>
                  <p:cNvSpPr/>
                  <p:nvPr/>
                </p:nvSpPr>
                <p:spPr>
                  <a:xfrm>
                    <a:off x="4734046" y="1491253"/>
                    <a:ext cx="2055063" cy="152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8"/>
                  <p:cNvSpPr/>
                  <p:nvPr/>
                </p:nvSpPr>
                <p:spPr>
                  <a:xfrm>
                    <a:off x="4549665" y="1782548"/>
                    <a:ext cx="2449719" cy="152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9"/>
                  <p:cNvSpPr/>
                  <p:nvPr/>
                </p:nvSpPr>
                <p:spPr>
                  <a:xfrm>
                    <a:off x="4647561" y="1643653"/>
                    <a:ext cx="2232000" cy="152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0"/>
                  <p:cNvSpPr/>
                  <p:nvPr/>
                </p:nvSpPr>
                <p:spPr>
                  <a:xfrm>
                    <a:off x="6551271" y="694481"/>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1"/>
                  <p:cNvSpPr/>
                  <p:nvPr/>
                </p:nvSpPr>
                <p:spPr>
                  <a:xfrm>
                    <a:off x="6379580" y="696407"/>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2"/>
                  <p:cNvSpPr/>
                  <p:nvPr/>
                </p:nvSpPr>
                <p:spPr>
                  <a:xfrm>
                    <a:off x="5060064" y="696410"/>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3"/>
                  <p:cNvSpPr/>
                  <p:nvPr/>
                </p:nvSpPr>
                <p:spPr>
                  <a:xfrm>
                    <a:off x="4888373" y="698336"/>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4"/>
                  <p:cNvSpPr/>
                  <p:nvPr/>
                </p:nvSpPr>
                <p:spPr>
                  <a:xfrm>
                    <a:off x="6217533" y="696406"/>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7"/>
                  <p:cNvSpPr/>
                  <p:nvPr/>
                </p:nvSpPr>
                <p:spPr>
                  <a:xfrm>
                    <a:off x="5235599" y="698332"/>
                    <a:ext cx="95883" cy="7967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9"/>
                <p:cNvSpPr/>
                <p:nvPr/>
              </p:nvSpPr>
              <p:spPr>
                <a:xfrm>
                  <a:off x="6519819" y="523427"/>
                  <a:ext cx="2415799" cy="707887"/>
                </a:xfrm>
                <a:prstGeom prst="rect">
                  <a:avLst/>
                </a:prstGeom>
                <a:noFill/>
              </p:spPr>
              <p:txBody>
                <a:bodyPr wrap="square" lIns="91440" tIns="45720" rIns="91440" bIns="45720">
                  <a:spAutoFit/>
                </a:bodyPr>
                <a:lstStyle/>
                <a:p>
                  <a:r>
                    <a:rPr lang="en-GB" sz="3200" dirty="0">
                      <a:ln w="0"/>
                      <a:effectLst>
                        <a:outerShdw blurRad="38100" dist="19050" dir="2700000" algn="tl" rotWithShape="0">
                          <a:schemeClr val="dk1">
                            <a:alpha val="40000"/>
                          </a:schemeClr>
                        </a:outerShdw>
                      </a:effectLst>
                    </a:rPr>
                    <a:t>25%</a:t>
                  </a:r>
                </a:p>
              </p:txBody>
            </p:sp>
          </p:grpSp>
          <p:sp>
            <p:nvSpPr>
              <p:cNvPr id="51" name="Rectangle 61"/>
              <p:cNvSpPr/>
              <p:nvPr/>
            </p:nvSpPr>
            <p:spPr>
              <a:xfrm>
                <a:off x="5113761" y="1594864"/>
                <a:ext cx="3347595" cy="441742"/>
              </a:xfrm>
              <a:prstGeom prst="rect">
                <a:avLst/>
              </a:prstGeom>
              <a:noFill/>
            </p:spPr>
            <p:txBody>
              <a:bodyPr wrap="square" lIns="91440" tIns="45720" rIns="91440" bIns="45720">
                <a:spAutoFit/>
              </a:bodyPr>
              <a:lstStyle/>
              <a:p>
                <a:pPr algn="ctr"/>
                <a:r>
                  <a:rPr lang="en-GB" kern="800" dirty="0">
                    <a:ln w="0"/>
                    <a:solidFill>
                      <a:schemeClr val="bg1"/>
                    </a:solidFill>
                    <a:effectLst>
                      <a:outerShdw blurRad="38100" dist="19050" dir="2700000" algn="tl" rotWithShape="0">
                        <a:schemeClr val="dk1">
                          <a:alpha val="40000"/>
                        </a:schemeClr>
                      </a:outerShdw>
                    </a:effectLst>
                  </a:rPr>
                  <a:t>increase in visitors</a:t>
                </a:r>
              </a:p>
            </p:txBody>
          </p:sp>
        </p:grpSp>
        <p:pic>
          <p:nvPicPr>
            <p:cNvPr id="49"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4699" y="5559487"/>
              <a:ext cx="1807088" cy="1236282"/>
            </a:xfrm>
            <a:prstGeom prst="rect">
              <a:avLst/>
            </a:prstGeom>
          </p:spPr>
        </p:pic>
      </p:grpSp>
    </p:spTree>
    <p:extLst>
      <p:ext uri="{BB962C8B-B14F-4D97-AF65-F5344CB8AC3E}">
        <p14:creationId xmlns:p14="http://schemas.microsoft.com/office/powerpoint/2010/main" val="405206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xit" presetSubtype="0" fill="hold" nodeType="withEffect">
                                  <p:stCondLst>
                                    <p:cond delay="0"/>
                                  </p:stCondLst>
                                  <p:childTnLst>
                                    <p:animEffect transition="out" filter="fade">
                                      <p:cBhvr>
                                        <p:cTn id="9" dur="1000"/>
                                        <p:tgtEl>
                                          <p:spTgt spid="40962"/>
                                        </p:tgtEl>
                                      </p:cBhvr>
                                    </p:animEffect>
                                    <p:set>
                                      <p:cBhvr>
                                        <p:cTn id="10" dur="1" fill="hold">
                                          <p:stCondLst>
                                            <p:cond delay="999"/>
                                          </p:stCondLst>
                                        </p:cTn>
                                        <p:tgtEl>
                                          <p:spTgt spid="4096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2"/>
          <p:cNvSpPr txBox="1">
            <a:spLocks/>
          </p:cNvSpPr>
          <p:nvPr/>
        </p:nvSpPr>
        <p:spPr>
          <a:xfrm>
            <a:off x="-3212" y="0"/>
            <a:ext cx="12195212" cy="837487"/>
          </a:xfrm>
          <a:prstGeom prst="rect">
            <a:avLst/>
          </a:prstGeom>
          <a:solidFill>
            <a:schemeClr val="tx1"/>
          </a:solidFill>
          <a:ln w="12700">
            <a:miter lim="400000"/>
          </a:ln>
          <a:extLst>
            <a:ext uri="{C572A759-6A51-4108-AA02-DFA0A04FC94B}">
              <ma14:wrappingTextBoxFlag xmlns:ma14="http://schemas.microsoft.com/office/mac/drawingml/2011/main" xmlns="" val="1"/>
            </a:ext>
          </a:extLst>
        </p:spPr>
        <p:txBody>
          <a:bodyPr lIns="35719" tIns="35719" rIns="35719" bIns="35719" anchor="t">
            <a:noAutofit/>
          </a:bodyPr>
          <a:lstStyle>
            <a:lvl1pPr marL="0" marR="0" indent="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1pPr>
            <a:lvl2pPr marL="0" marR="0" indent="2286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2pPr>
            <a:lvl3pPr marL="0" marR="0" indent="4572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3pPr>
            <a:lvl4pPr marL="0" marR="0" indent="6858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4pPr>
            <a:lvl5pPr marL="0" marR="0" indent="914400" algn="ctr" defTabSz="584200" rtl="0" latinLnBrk="0">
              <a:lnSpc>
                <a:spcPct val="100000"/>
              </a:lnSpc>
              <a:spcBef>
                <a:spcPts val="0"/>
              </a:spcBef>
              <a:spcAft>
                <a:spcPts val="0"/>
              </a:spcAft>
              <a:buClrTx/>
              <a:buSzTx/>
              <a:buFontTx/>
              <a:buNone/>
              <a:tabLst/>
              <a:defRPr sz="3800" b="0" i="0" u="none" strike="noStrike" cap="none" spc="0" baseline="0">
                <a:ln>
                  <a:noFill/>
                </a:ln>
                <a:solidFill>
                  <a:srgbClr val="FFFFFF"/>
                </a:solidFill>
                <a:uFillTx/>
                <a:latin typeface="+mn-lt"/>
                <a:ea typeface="+mn-ea"/>
                <a:cs typeface="+mn-cs"/>
                <a:sym typeface="Luengo"/>
              </a:defRPr>
            </a:lvl5pPr>
            <a:lvl6pPr marL="25908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6pPr>
            <a:lvl7pPr marL="30226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7pPr>
            <a:lvl8pPr marL="34544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8pPr>
            <a:lvl9pPr marL="3886200" marR="0" indent="-431800" algn="l" defTabSz="584200" rtl="0" latinLnBrk="0">
              <a:lnSpc>
                <a:spcPct val="100000"/>
              </a:lnSpc>
              <a:spcBef>
                <a:spcPts val="3800"/>
              </a:spcBef>
              <a:spcAft>
                <a:spcPts val="0"/>
              </a:spcAft>
              <a:buClrTx/>
              <a:buSzPct val="82000"/>
              <a:buFontTx/>
              <a:buChar char="•"/>
              <a:tabLst/>
              <a:defRPr sz="3800" b="0" i="0" u="none" strike="noStrike" cap="none" spc="0" baseline="0">
                <a:ln>
                  <a:noFill/>
                </a:ln>
                <a:solidFill>
                  <a:srgbClr val="FFFFFF"/>
                </a:solidFill>
                <a:uFillTx/>
                <a:latin typeface="+mn-lt"/>
                <a:ea typeface="+mn-ea"/>
                <a:cs typeface="+mn-cs"/>
                <a:sym typeface="Luengo"/>
              </a:defRPr>
            </a:lvl9pPr>
          </a:lstStyle>
          <a:p>
            <a:pPr algn="l" defTabSz="410751"/>
            <a:r>
              <a:rPr lang="en-US" sz="4800" b="1" kern="0" smtClean="0"/>
              <a:t> 	</a:t>
            </a:r>
            <a:r>
              <a:rPr lang="en-US" sz="4000" kern="0" smtClean="0">
                <a:latin typeface="Luengo" pitchFamily="50" charset="0"/>
              </a:rPr>
              <a:t>Virtual </a:t>
            </a:r>
            <a:r>
              <a:rPr lang="en-US" sz="4000" kern="0" dirty="0" smtClean="0">
                <a:latin typeface="Luengo" pitchFamily="50" charset="0"/>
              </a:rPr>
              <a:t>Acoustics</a:t>
            </a:r>
            <a:endParaRPr lang="en-US" sz="4000" kern="0" dirty="0">
              <a:latin typeface="Luengo" pitchFamily="50" charset="0"/>
            </a:endParaRPr>
          </a:p>
        </p:txBody>
      </p:sp>
      <p:pic>
        <p:nvPicPr>
          <p:cNvPr id="5"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12" y="3225144"/>
            <a:ext cx="8494111" cy="363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12" y="806656"/>
            <a:ext cx="8492370" cy="240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www.underconsideration.com/brandnew/archives/aecom_logo_detail.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5955" y="1795340"/>
            <a:ext cx="1829077" cy="5098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providerfiles2.thedms.co.uk/eandapics/YS/1500197_1_2.jpg"/>
          <p:cNvPicPr>
            <a:picLocks noChangeAspect="1" noChangeArrowheads="1"/>
          </p:cNvPicPr>
          <p:nvPr/>
        </p:nvPicPr>
        <p:blipFill rotWithShape="1">
          <a:blip r:embed="rId5">
            <a:extLst>
              <a:ext uri="{28A0092B-C50C-407E-A947-70E740481C1C}">
                <a14:useLocalDpi xmlns:a14="http://schemas.microsoft.com/office/drawing/2010/main" val="0"/>
              </a:ext>
            </a:extLst>
          </a:blip>
          <a:srcRect l="12930" r="14958"/>
          <a:stretch/>
        </p:blipFill>
        <p:spPr bwMode="auto">
          <a:xfrm>
            <a:off x="9445955" y="2712659"/>
            <a:ext cx="1735335" cy="18048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www.ridethehill.com/wp-content/uploads/2014/08/BBC-logo-black-letters-on-white-backgroun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857" t="32377" r="10871" b="28769"/>
          <a:stretch/>
        </p:blipFill>
        <p:spPr bwMode="auto">
          <a:xfrm>
            <a:off x="9442366" y="4784498"/>
            <a:ext cx="1738924" cy="5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016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C Labs">
  <a:themeElements>
    <a:clrScheme name="DC Labs test">
      <a:dk1>
        <a:srgbClr val="595F5E"/>
      </a:dk1>
      <a:lt1>
        <a:srgbClr val="FFFFFF"/>
      </a:lt1>
      <a:dk2>
        <a:srgbClr val="A7A7A7"/>
      </a:dk2>
      <a:lt2>
        <a:srgbClr val="D9DAD5"/>
      </a:lt2>
      <a:accent1>
        <a:srgbClr val="FE6501"/>
      </a:accent1>
      <a:accent2>
        <a:srgbClr val="FE325B"/>
      </a:accent2>
      <a:accent3>
        <a:srgbClr val="0C94C8"/>
      </a:accent3>
      <a:accent4>
        <a:srgbClr val="875F99"/>
      </a:accent4>
      <a:accent5>
        <a:srgbClr val="DA3E78"/>
      </a:accent5>
      <a:accent6>
        <a:srgbClr val="FE4546"/>
      </a:accent6>
      <a:hlink>
        <a:srgbClr val="A9A9A9"/>
      </a:hlink>
      <a:folHlink>
        <a:srgbClr val="76669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no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dirty="0" err="1" smtClean="0">
            <a:ln>
              <a:noFill/>
            </a:ln>
            <a:solidFill>
              <a:srgbClr val="535353"/>
            </a:solidFill>
            <a:effectLst/>
            <a:uFillTx/>
            <a:latin typeface="Luengo"/>
            <a:ea typeface="Luengo"/>
            <a:cs typeface="Luengo"/>
            <a:sym typeface="Luengo"/>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dirty="0" err="1" smtClean="0">
            <a:ln>
              <a:noFill/>
            </a:ln>
            <a:solidFill>
              <a:srgbClr val="535353"/>
            </a:solidFill>
            <a:effectLst/>
            <a:uFillTx/>
            <a:latin typeface="Luengo"/>
            <a:ea typeface="Luengo"/>
            <a:cs typeface="Luengo"/>
            <a:sym typeface="Luengo"/>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4" id="{FCA53EE8-6788-084C-B538-96EE0E16DF31}" vid="{7FFCF561-F9FF-E74B-920C-05DB971B0E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 Labs Presentation</Template>
  <TotalTime>3</TotalTime>
  <Words>1205</Words>
  <Application>Microsoft Office PowerPoint</Application>
  <PresentationFormat>Widescreen</PresentationFormat>
  <Paragraphs>121</Paragraphs>
  <Slides>15</Slides>
  <Notes>11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Helvetica Neue</vt:lpstr>
      <vt:lpstr>Luengo</vt:lpstr>
      <vt:lpstr>Trench</vt:lpstr>
      <vt:lpstr>DC Labs</vt:lpstr>
      <vt:lpstr>an interdisciplinary laboratory and think tank focusing on impact-driven research and innovation in games, interactive media and the rich space where they converge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Partners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Brassington</dc:creator>
  <cp:lastModifiedBy>Sina Madani</cp:lastModifiedBy>
  <cp:revision>46</cp:revision>
  <dcterms:created xsi:type="dcterms:W3CDTF">2017-06-22T14:41:19Z</dcterms:created>
  <dcterms:modified xsi:type="dcterms:W3CDTF">2018-02-23T17:30:05Z</dcterms:modified>
</cp:coreProperties>
</file>